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4"/>
    <p:sldMasterId id="2147483660" r:id="rId5"/>
    <p:sldMasterId id="2147483720" r:id="rId6"/>
    <p:sldMasterId id="2147483708" r:id="rId7"/>
    <p:sldMasterId id="2147483672" r:id="rId8"/>
    <p:sldMasterId id="2147483684" r:id="rId9"/>
  </p:sldMasterIdLst>
  <p:notesMasterIdLst>
    <p:notesMasterId r:id="rId40"/>
  </p:notesMasterIdLst>
  <p:handoutMasterIdLst>
    <p:handoutMasterId r:id="rId41"/>
  </p:handoutMasterIdLst>
  <p:sldIdLst>
    <p:sldId id="256" r:id="rId10"/>
    <p:sldId id="257" r:id="rId11"/>
    <p:sldId id="258" r:id="rId12"/>
    <p:sldId id="269" r:id="rId13"/>
    <p:sldId id="265" r:id="rId14"/>
    <p:sldId id="264" r:id="rId15"/>
    <p:sldId id="275" r:id="rId16"/>
    <p:sldId id="274" r:id="rId17"/>
    <p:sldId id="259" r:id="rId18"/>
    <p:sldId id="272" r:id="rId19"/>
    <p:sldId id="267" r:id="rId20"/>
    <p:sldId id="271" r:id="rId21"/>
    <p:sldId id="283" r:id="rId22"/>
    <p:sldId id="273" r:id="rId23"/>
    <p:sldId id="276" r:id="rId24"/>
    <p:sldId id="270" r:id="rId25"/>
    <p:sldId id="279" r:id="rId26"/>
    <p:sldId id="277" r:id="rId27"/>
    <p:sldId id="278" r:id="rId28"/>
    <p:sldId id="286" r:id="rId29"/>
    <p:sldId id="287" r:id="rId30"/>
    <p:sldId id="288" r:id="rId31"/>
    <p:sldId id="260" r:id="rId32"/>
    <p:sldId id="280" r:id="rId33"/>
    <p:sldId id="284" r:id="rId34"/>
    <p:sldId id="281" r:id="rId35"/>
    <p:sldId id="282" r:id="rId36"/>
    <p:sldId id="285" r:id="rId37"/>
    <p:sldId id="261" r:id="rId38"/>
    <p:sldId id="262" r:id="rId39"/>
  </p:sldIdLst>
  <p:sldSz cx="11703050" cy="6584950"/>
  <p:notesSz cx="6858000" cy="9144000"/>
  <p:defaultTextStyle>
    <a:defPPr>
      <a:defRPr lang="it-IT"/>
    </a:defPPr>
    <a:lvl1pPr marL="0" algn="l" defTabSz="877824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1pPr>
    <a:lvl2pPr marL="438912" algn="l" defTabSz="877824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2pPr>
    <a:lvl3pPr marL="877824" algn="l" defTabSz="877824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3pPr>
    <a:lvl4pPr marL="1316736" algn="l" defTabSz="877824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4pPr>
    <a:lvl5pPr marL="1755648" algn="l" defTabSz="877824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5pPr>
    <a:lvl6pPr marL="2194560" algn="l" defTabSz="877824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6pPr>
    <a:lvl7pPr marL="2633472" algn="l" defTabSz="877824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7pPr>
    <a:lvl8pPr marL="3072384" algn="l" defTabSz="877824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8pPr>
    <a:lvl9pPr marL="3511296" algn="l" defTabSz="877824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78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84" autoAdjust="0"/>
    <p:restoredTop sz="91088"/>
  </p:normalViewPr>
  <p:slideViewPr>
    <p:cSldViewPr snapToGrid="0">
      <p:cViewPr>
        <p:scale>
          <a:sx n="130" d="100"/>
          <a:sy n="130" d="100"/>
        </p:scale>
        <p:origin x="448" y="-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openxmlformats.org/officeDocument/2006/relationships/slide" Target="slides/slide30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42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9" Type="http://schemas.openxmlformats.org/officeDocument/2006/relationships/slide" Target="slides/slide20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slide" Target="slides/slide28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43" Type="http://schemas.openxmlformats.org/officeDocument/2006/relationships/viewProps" Target="viewProp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slide" Target="slides/slide29.xml"/><Relationship Id="rId20" Type="http://schemas.openxmlformats.org/officeDocument/2006/relationships/slide" Target="slides/slide11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49764D2-8EA5-AB0A-FEEF-70BF74C167F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3B19A2-64D0-48EA-48F4-6A121BF4DF5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77E36-F0F1-40FE-805C-566E964594F5}" type="datetimeFigureOut">
              <a:rPr lang="en-GB" smtClean="0"/>
              <a:t>13/06/2025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C0F5DA-0430-E02C-ACFD-5644CDDDD6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12EA9-9014-8996-0D37-4D9BE4527B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D198AF-912A-4818-B551-802BA5CEC87A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5799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3124E7-3EFB-8C46-B454-7579873DA342}" type="datetimeFigureOut">
              <a:rPr lang="it-IT" smtClean="0"/>
              <a:t>13/06/25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AFB40B-5B97-3649-8EE5-BD846163E95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3883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77824" rtl="0" eaLnBrk="1" latinLnBrk="0" hangingPunct="1">
      <a:defRPr sz="1152" kern="1200">
        <a:solidFill>
          <a:schemeClr val="tx1"/>
        </a:solidFill>
        <a:latin typeface="+mn-lt"/>
        <a:ea typeface="+mn-ea"/>
        <a:cs typeface="+mn-cs"/>
      </a:defRPr>
    </a:lvl1pPr>
    <a:lvl2pPr marL="438912" algn="l" defTabSz="877824" rtl="0" eaLnBrk="1" latinLnBrk="0" hangingPunct="1">
      <a:defRPr sz="1152" kern="1200">
        <a:solidFill>
          <a:schemeClr val="tx1"/>
        </a:solidFill>
        <a:latin typeface="+mn-lt"/>
        <a:ea typeface="+mn-ea"/>
        <a:cs typeface="+mn-cs"/>
      </a:defRPr>
    </a:lvl2pPr>
    <a:lvl3pPr marL="877824" algn="l" defTabSz="877824" rtl="0" eaLnBrk="1" latinLnBrk="0" hangingPunct="1">
      <a:defRPr sz="1152" kern="1200">
        <a:solidFill>
          <a:schemeClr val="tx1"/>
        </a:solidFill>
        <a:latin typeface="+mn-lt"/>
        <a:ea typeface="+mn-ea"/>
        <a:cs typeface="+mn-cs"/>
      </a:defRPr>
    </a:lvl3pPr>
    <a:lvl4pPr marL="1316736" algn="l" defTabSz="877824" rtl="0" eaLnBrk="1" latinLnBrk="0" hangingPunct="1">
      <a:defRPr sz="1152" kern="1200">
        <a:solidFill>
          <a:schemeClr val="tx1"/>
        </a:solidFill>
        <a:latin typeface="+mn-lt"/>
        <a:ea typeface="+mn-ea"/>
        <a:cs typeface="+mn-cs"/>
      </a:defRPr>
    </a:lvl4pPr>
    <a:lvl5pPr marL="1755648" algn="l" defTabSz="877824" rtl="0" eaLnBrk="1" latinLnBrk="0" hangingPunct="1">
      <a:defRPr sz="1152" kern="1200">
        <a:solidFill>
          <a:schemeClr val="tx1"/>
        </a:solidFill>
        <a:latin typeface="+mn-lt"/>
        <a:ea typeface="+mn-ea"/>
        <a:cs typeface="+mn-cs"/>
      </a:defRPr>
    </a:lvl5pPr>
    <a:lvl6pPr marL="2194560" algn="l" defTabSz="877824" rtl="0" eaLnBrk="1" latinLnBrk="0" hangingPunct="1">
      <a:defRPr sz="1152" kern="1200">
        <a:solidFill>
          <a:schemeClr val="tx1"/>
        </a:solidFill>
        <a:latin typeface="+mn-lt"/>
        <a:ea typeface="+mn-ea"/>
        <a:cs typeface="+mn-cs"/>
      </a:defRPr>
    </a:lvl6pPr>
    <a:lvl7pPr marL="2633472" algn="l" defTabSz="877824" rtl="0" eaLnBrk="1" latinLnBrk="0" hangingPunct="1">
      <a:defRPr sz="1152" kern="1200">
        <a:solidFill>
          <a:schemeClr val="tx1"/>
        </a:solidFill>
        <a:latin typeface="+mn-lt"/>
        <a:ea typeface="+mn-ea"/>
        <a:cs typeface="+mn-cs"/>
      </a:defRPr>
    </a:lvl7pPr>
    <a:lvl8pPr marL="3072384" algn="l" defTabSz="877824" rtl="0" eaLnBrk="1" latinLnBrk="0" hangingPunct="1">
      <a:defRPr sz="1152" kern="1200">
        <a:solidFill>
          <a:schemeClr val="tx1"/>
        </a:solidFill>
        <a:latin typeface="+mn-lt"/>
        <a:ea typeface="+mn-ea"/>
        <a:cs typeface="+mn-cs"/>
      </a:defRPr>
    </a:lvl8pPr>
    <a:lvl9pPr marL="3511296" algn="l" defTabSz="877824" rtl="0" eaLnBrk="1" latinLnBrk="0" hangingPunct="1">
      <a:defRPr sz="115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This is the opening banner slide for 'Oltre i chatbot: agenti AI autonomi con Azure AI Agent Service'. The session is presented by: Maurizio Moriconi. This slide sets the visual theme for the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E6CA24-9010-990A-CF35-0CD6807C7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070638-B7C2-09F5-75FD-E731264CEE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982291-A384-E2B8-2EA4-2E52325352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E42135-B745-128B-3AC0-08B172D248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176021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7BE20-E26C-68A6-B16D-F318CA1DB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B30AE4-2032-7E0D-11B8-C71486211C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8CBE59-3747-E0BA-7BB8-2AFE6E1407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7B09B6-48AB-2E8A-C25E-6C35B7862E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0104437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512BF-6C9F-6DC9-1819-01BE08090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2DBE85-0C51-A4E3-C6D6-7E27B654D2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E98902-9731-5AEB-6BC6-E5C269B4B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B2072B-9D11-788F-D3F1-0596E2AD7A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117098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2E716-F925-8BAE-FF92-1B4A2526B8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49A778-DAD3-BBB8-D6E9-9FF0513861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8D3AA3-2FDE-AD53-9EA2-EBCAA10F5C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C366C2-C796-7609-2236-728DAB3938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040254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055943-EE65-E3C6-84BC-1DC594C7D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72B14A-81E7-1B8E-7032-3249812472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74BEAE-6588-4B82-CCA9-72F1B1D2C9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B8BEF8-EB63-C88A-53E9-845EE87D64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7716406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BB3319-16C3-F01D-956C-722AF542D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BBF450-A0FD-6C11-E95C-2F22E273B1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98FD9C-1664-2D36-DC66-659752C872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EACB35-4A71-FBA6-FB3F-D59F685FF8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9758627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CFB9B-F49B-8A2E-6D0D-B7F04113E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0D19AD-E7FD-194F-ADA1-5B746BD1F3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E7AC12-5A5B-BE7A-7EC7-5412CCBE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77B41-A1F4-7E03-DD2F-63AE473C1B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40624508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340512-F579-88D2-AEAD-C7FA6C379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764B50-3BCD-3B0B-6BAC-D489C0BE14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4504C2-8942-C929-0860-D10F811723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75F2E5-DFF4-C54A-EAEF-150A817273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0531857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BB481-7908-79C6-1865-9D7FB4116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628747-678C-ADB7-3C61-10A58EC8EB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EB02CB-078F-00A8-2410-0B775EFDB8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C1977-4CC3-BD09-8297-B7E5398538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7241031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D6232C-6C28-FAD1-58D4-25C334B36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7E99D7-46CD-A0A3-A8B9-1A4D289333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2AEFDB-D039-89C3-B3ED-7963732B01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31A52-7680-F7A0-C834-472BC5B18F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3883028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Main title slide displaying 'Oltre i chatbot: agenti AI autonomi con Azure AI Agent Service'. Presented by: Maurizio Moriconi. Use this slide to introduce the session topic.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405BB-A420-A9E7-2771-C1E29358F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FB4B6A-DFA6-CE22-10FE-D434D34788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516C3B-FF10-35C8-0353-390023BB16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D9800-3619-B9D1-79AE-ED18323B14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3906669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32A1E-EA35-5BE0-EA90-5282A5962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F7E039-5DE9-EA07-42E2-28189F8D6E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4B465A-8FA3-0B84-9F7D-6E4E2990E3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A0BB17-76DA-0412-EADB-5C14D6EC24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2459328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D64C37-16F8-3885-0F9C-E75C7B97B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0762FA-1AEB-2ED2-659D-BE5BD17070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55BD1A-DA99-402B-C7FA-9C4D86EAA0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C51093-CC3E-7793-4D03-87E2E6CA19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4664633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Demo section for '</a:t>
            </a:r>
            <a:r>
              <a:rPr dirty="0" err="1"/>
              <a:t>Oltre</a:t>
            </a:r>
            <a:r>
              <a:rPr dirty="0"/>
              <a:t> </a:t>
            </a:r>
            <a:r>
              <a:rPr dirty="0" err="1"/>
              <a:t>i</a:t>
            </a:r>
            <a:r>
              <a:rPr dirty="0"/>
              <a:t> chatbot: </a:t>
            </a:r>
            <a:r>
              <a:rPr dirty="0" err="1"/>
              <a:t>agenti</a:t>
            </a:r>
            <a:r>
              <a:rPr dirty="0"/>
              <a:t> AI </a:t>
            </a:r>
            <a:r>
              <a:rPr dirty="0" err="1"/>
              <a:t>autonomi</a:t>
            </a:r>
            <a:r>
              <a:rPr dirty="0"/>
              <a:t> con Azure AI Agent Service'. This slide is for live demonstrations. Ensure all demo materials are prepared and tested.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8D7DF-48CD-3C9C-0242-1B2EEE7B2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9D1F72-7580-0CC2-8274-60ACB2BCF3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C3FD4A-755E-36EA-96D3-2284F14BD9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C4F323-0190-AB62-B826-539DA21DD4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1184678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CA02D-8137-7FD7-1303-5E741AB48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2D3CEA-7851-7FA4-F45A-E733F7D5C3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395664-D662-D2C3-70EF-ADD264C95D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A6754-BC94-BC6B-C400-8811901D82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37952414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18A57F-A0FF-8444-18E5-A45433D1D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2EEF3D-28F8-1CBA-E8AD-57752E9E3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DE4758-15AE-80D3-50F4-53A6CBD355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DD6264-96C1-39FB-7514-19A9866D53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1135450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693E0-5498-7F7A-15DD-56405886A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CEED41-5312-9053-CFF4-B81EEF0FCC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C6972B-C736-ACA0-9CBC-FE567A7A80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AA7E7E-9DEF-A12A-D5D8-168FF7E6F8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389388465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A4037-5078-16AC-BFF6-8F6973ADF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4C01AB-D917-0CE3-08EE-A82AA4A294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06D822-A896-57ED-E4D2-798688C664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Demo section for '</a:t>
            </a:r>
            <a:r>
              <a:rPr dirty="0" err="1"/>
              <a:t>Oltre</a:t>
            </a:r>
            <a:r>
              <a:rPr dirty="0"/>
              <a:t> </a:t>
            </a:r>
            <a:r>
              <a:rPr dirty="0" err="1"/>
              <a:t>i</a:t>
            </a:r>
            <a:r>
              <a:rPr dirty="0"/>
              <a:t> chatbot: </a:t>
            </a:r>
            <a:r>
              <a:rPr dirty="0" err="1"/>
              <a:t>agenti</a:t>
            </a:r>
            <a:r>
              <a:rPr dirty="0"/>
              <a:t> AI </a:t>
            </a:r>
            <a:r>
              <a:rPr dirty="0" err="1"/>
              <a:t>autonomi</a:t>
            </a:r>
            <a:r>
              <a:rPr dirty="0"/>
              <a:t> con Azure AI Agent Service'. This slide is for live demonstrations. Ensure all demo materials are prepared and tested.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78445A-EDB9-BE48-37A0-5C505D227B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96335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Q&amp;A slide for 'Oltre i chatbot: agenti AI autonomi con Azure AI Agent Service'. This is time for audience questions and discussion. Prepare to address common questions about the topic and invite participation.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Sponsor acknowledgment slide. Take a moment to thank the event sponsors and explain their support for the conference.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Voting slide for 'Oltre i chatbot: agenti AI autonomi con Azure AI Agent Service'. Ask audience to scan the QR code or visit https://vote.dotnetdev.it/vote/6juwwd7a/913514 to vote. Emphasize the importance of feedback.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23BD1-3791-2C48-61D8-E4B24EE55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62A22F-7173-AB9B-9EE4-81E50E350C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C34990-FEAA-3C89-3B95-FC88FE7D2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3BFB1-02AC-1A1E-CFC1-3D0D950589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081263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2C89D-7137-80B8-E713-74401AA89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D46DE3-9D4C-98FA-5037-DD66CE5633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1D9F4F-62B0-747B-A3D5-B5EAB49C24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9671AF-1496-93DA-9F3A-185D1B218A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4174283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611D0E-1360-CEC1-5D89-20674D734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FF7689-F8EB-7ECC-D37D-147FD62F16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F86B6E-2067-3055-1553-09785C5E69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DF9C2-0E81-B80F-3B8F-3F485F8106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103339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0AE4B-483F-34BA-B427-229F7CEB7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7FE38B-5ECF-B6A3-8620-5C4906FCD7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9E9A1E-AF29-D717-584E-C5B0C5E6C0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E042E-3341-EFEF-68B7-2BF53089FC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826305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6770C-3BD2-A9F3-4175-307EDE937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574075-DEBD-9377-6F6E-58F639012F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1876CC-7EA1-BBA3-D5EA-22459B1F06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8B6634-D1AC-9790-5F75-ECC5D2B4BF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174692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;p2">
            <a:extLst>
              <a:ext uri="{FF2B5EF4-FFF2-40B4-BE49-F238E27FC236}">
                <a16:creationId xmlns:a16="http://schemas.microsoft.com/office/drawing/2014/main" id="{73BFF0CC-1A1F-CE02-6CC7-37409CAF88E7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3229232" y="-560806"/>
            <a:ext cx="5488524" cy="213529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600" b="1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9pPr>
          </a:lstStyle>
          <a:p>
            <a:r>
              <a:rPr lang="it-IT" dirty="0"/>
              <a:t>Title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0161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bg>
      <p:bgPr>
        <a:solidFill>
          <a:srgbClr val="0B78BD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 hasCustomPrompt="1"/>
          </p:nvPr>
        </p:nvSpPr>
        <p:spPr>
          <a:xfrm>
            <a:off x="521669" y="1"/>
            <a:ext cx="10486207" cy="1333556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600" b="1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9pPr>
          </a:lstStyle>
          <a:p>
            <a:r>
              <a:rPr lang="it-IT" dirty="0"/>
              <a:t>DEMO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8537247-C30E-30BD-52E0-32A970D255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82" y="501019"/>
            <a:ext cx="10682581" cy="5582913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1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6307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preserve="1" userDrawn="1">
  <p:cSld name="1_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6B34FBF1-8022-4793-BD04-5A3F2FAB2B51}"/>
              </a:ext>
            </a:extLst>
          </p:cNvPr>
          <p:cNvSpPr txBox="1"/>
          <p:nvPr userDrawn="1"/>
        </p:nvSpPr>
        <p:spPr>
          <a:xfrm>
            <a:off x="809688" y="159465"/>
            <a:ext cx="10083675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267" b="1" i="0" u="none" strike="noStrike" kern="1200" cap="none" spc="0" normalizeH="0" baseline="0" noProof="0" dirty="0">
                <a:ln>
                  <a:noFill/>
                </a:ln>
                <a:solidFill>
                  <a:srgbClr val="0B78BD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Thanks to</a:t>
            </a:r>
          </a:p>
        </p:txBody>
      </p:sp>
      <p:pic>
        <p:nvPicPr>
          <p:cNvPr id="21" name="Immagine 20" descr="Immagine che contiene testo, bigliettodavisita, grafica vettoriale&#10;&#10;Descrizione generata automaticamente">
            <a:extLst>
              <a:ext uri="{FF2B5EF4-FFF2-40B4-BE49-F238E27FC236}">
                <a16:creationId xmlns:a16="http://schemas.microsoft.com/office/drawing/2014/main" id="{C8E6F388-7C62-4230-8DC6-8218AD2A80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746" y="5100336"/>
            <a:ext cx="1007558" cy="1007861"/>
          </a:xfrm>
          <a:prstGeom prst="rect">
            <a:avLst/>
          </a:prstGeom>
        </p:spPr>
      </p:pic>
      <p:pic>
        <p:nvPicPr>
          <p:cNvPr id="11" name="Immagine 10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2BC806B2-3C63-4BEF-AAE6-CFCC7F13DAE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970" y="5234652"/>
            <a:ext cx="727175" cy="72739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3CBCB05-3F96-488C-A71D-1C49D39D012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498" y="5092826"/>
            <a:ext cx="1800388" cy="900466"/>
          </a:xfrm>
          <a:prstGeom prst="rect">
            <a:avLst/>
          </a:prstGeom>
        </p:spPr>
      </p:pic>
      <p:sp>
        <p:nvSpPr>
          <p:cNvPr id="12" name="Titolo 11">
            <a:extLst>
              <a:ext uri="{FF2B5EF4-FFF2-40B4-BE49-F238E27FC236}">
                <a16:creationId xmlns:a16="http://schemas.microsoft.com/office/drawing/2014/main" id="{E65E49AD-ED5A-CFAD-5BC8-67CD236B36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482" y="-1688764"/>
            <a:ext cx="10093881" cy="1272786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Sponsor</a:t>
            </a:r>
          </a:p>
        </p:txBody>
      </p:sp>
      <p:pic>
        <p:nvPicPr>
          <p:cNvPr id="15" name="Picture 14" descr="A logo with a black background&#10;&#10;AI-generated content may be incorrect.">
            <a:extLst>
              <a:ext uri="{FF2B5EF4-FFF2-40B4-BE49-F238E27FC236}">
                <a16:creationId xmlns:a16="http://schemas.microsoft.com/office/drawing/2014/main" id="{0CD309AC-1421-4142-D487-9716414B5AD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202" y="959423"/>
            <a:ext cx="5591530" cy="2796608"/>
          </a:xfrm>
          <a:prstGeom prst="rect">
            <a:avLst/>
          </a:prstGeom>
        </p:spPr>
      </p:pic>
      <p:pic>
        <p:nvPicPr>
          <p:cNvPr id="17" name="Picture 16" descr="A logo with blue squares and arrow&#10;&#10;AI-generated content may be incorrect.">
            <a:extLst>
              <a:ext uri="{FF2B5EF4-FFF2-40B4-BE49-F238E27FC236}">
                <a16:creationId xmlns:a16="http://schemas.microsoft.com/office/drawing/2014/main" id="{28290EA6-4AC8-E19E-72D5-68B12BA7C5D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69" y="3586410"/>
            <a:ext cx="2437994" cy="1219365"/>
          </a:xfrm>
          <a:prstGeom prst="rect">
            <a:avLst/>
          </a:prstGeom>
        </p:spPr>
      </p:pic>
      <p:pic>
        <p:nvPicPr>
          <p:cNvPr id="19" name="Picture 18" descr="A black and blue logo&#10;&#10;AI-generated content may be incorrect.">
            <a:extLst>
              <a:ext uri="{FF2B5EF4-FFF2-40B4-BE49-F238E27FC236}">
                <a16:creationId xmlns:a16="http://schemas.microsoft.com/office/drawing/2014/main" id="{29271295-7C7D-8AE3-7BE8-26129B1408A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672" y="3586410"/>
            <a:ext cx="2437995" cy="1219365"/>
          </a:xfrm>
          <a:prstGeom prst="rect">
            <a:avLst/>
          </a:prstGeom>
        </p:spPr>
      </p:pic>
      <p:pic>
        <p:nvPicPr>
          <p:cNvPr id="23" name="Picture 22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35BE7DA4-CDAD-3030-9AA8-267F20AA7856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371" y="3586410"/>
            <a:ext cx="2437994" cy="1219365"/>
          </a:xfrm>
          <a:prstGeom prst="rect">
            <a:avLst/>
          </a:prstGeom>
        </p:spPr>
      </p:pic>
      <p:pic>
        <p:nvPicPr>
          <p:cNvPr id="25" name="Picture 24" descr="A logo with blue and black text&#10;&#10;AI-generated content may be incorrect.">
            <a:extLst>
              <a:ext uri="{FF2B5EF4-FFF2-40B4-BE49-F238E27FC236}">
                <a16:creationId xmlns:a16="http://schemas.microsoft.com/office/drawing/2014/main" id="{46212FD0-D82E-663C-D3AD-25B42444C9A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7974" y="3586409"/>
            <a:ext cx="2437995" cy="1219365"/>
          </a:xfrm>
          <a:prstGeom prst="rect">
            <a:avLst/>
          </a:prstGeom>
        </p:spPr>
      </p:pic>
      <p:pic>
        <p:nvPicPr>
          <p:cNvPr id="27" name="Picture 26" descr="A close-up of a logo&#10;&#10;AI-generated content may be incorrect.">
            <a:extLst>
              <a:ext uri="{FF2B5EF4-FFF2-40B4-BE49-F238E27FC236}">
                <a16:creationId xmlns:a16="http://schemas.microsoft.com/office/drawing/2014/main" id="{4818B737-1FD9-9942-3124-6118629845AE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6" y="1118154"/>
            <a:ext cx="4956795" cy="2479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288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AC213-F388-4E21-98C4-36E6E89F2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881" y="1536488"/>
            <a:ext cx="9847281" cy="2292538"/>
          </a:xfrm>
        </p:spPr>
        <p:txBody>
          <a:bodyPr anchor="ctr"/>
          <a:lstStyle>
            <a:lvl1pPr algn="ctr">
              <a:defRPr sz="4400">
                <a:latin typeface="+mn-lt"/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816E0C6-E17F-4FDB-8980-765ACC03A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2881" y="4171231"/>
            <a:ext cx="9847281" cy="158983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A79011E-D390-43E9-A2A7-33EA50B34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D52116E-899F-443D-9DAC-ADEC644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974020F4-9E0A-40BD-8784-A68D91CBF059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480192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4B6594-436E-4CB3-AD0B-3DF1CF785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579950-EAE6-44C5-8A5A-B17F721D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6E3443-EB60-437C-AB50-5D4C8148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0965ADC6-875C-482E-A5A7-491A1C44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6276815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60E1D9-830C-42E5-B43B-29DB0C744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1667579"/>
            <a:ext cx="9755328" cy="27391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1FCF-D95B-487B-A7A1-F791F33EB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4834" y="4413736"/>
            <a:ext cx="9755328" cy="144045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098EBC-55A3-4699-8138-556E5BB63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C5592B-641A-418A-A3A0-1A3EA60A3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C1A526D-BDB6-48B9-BE01-73554F395FF1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3029624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DB07BF-6C79-4467-ACB1-0767E3771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42738" y="1752938"/>
            <a:ext cx="4524039" cy="417809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A3F5DFD-F0C1-4DC6-875A-D8417FB42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0583" y="1752938"/>
            <a:ext cx="4689579" cy="417809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255D52C-1AD6-485F-97E2-A18AE2C9B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06CB1CD-EEE9-47F1-B168-D7DCFBDB8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915A429-AA51-465F-99BF-0EDBF7ED9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0056861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A0B334-5A2E-420D-B34F-0C59C82F6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4834" y="1614228"/>
            <a:ext cx="4677041" cy="791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3888714-BC9E-4F0C-9BCB-271CD43D7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4834" y="2405336"/>
            <a:ext cx="4677041" cy="3537887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9DBCF60-51E3-49AF-B7E7-0E0D5D215F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33121" y="1614228"/>
            <a:ext cx="4677041" cy="791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5EE61DC-AAA5-4E2D-BF46-D00329A5C1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33121" y="2405336"/>
            <a:ext cx="4677041" cy="3537887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AAF0436-58B6-47F6-8E11-84D919C7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E0F1DC-C34B-4F16-A8A1-59B2D4B6A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F69F79A-A6ED-473E-82AC-E596A5C3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142878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3497BDC-F780-482A-B00D-623003EB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DF9F76F-F710-4222-8AE8-D8EF547FE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itolo 1">
            <a:extLst>
              <a:ext uri="{FF2B5EF4-FFF2-40B4-BE49-F238E27FC236}">
                <a16:creationId xmlns:a16="http://schemas.microsoft.com/office/drawing/2014/main" id="{5F8448A6-BA0D-48F5-901B-CA9C0E892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8653278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9294525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577963-0FD6-4635-A1A8-B7BCF35F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1524445"/>
            <a:ext cx="3774538" cy="85347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6285E0-D2CF-45EC-824F-708C5715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4925" y="1524445"/>
            <a:ext cx="5705237" cy="4364011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85BD09-F8F1-4CF7-88B9-307E74D0B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54834" y="2766179"/>
            <a:ext cx="3774538" cy="312227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0B2838-7774-49C1-8FBD-409204B26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99A51A0-997F-4635-8FEA-B4232644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8C52628-7CD8-4B9E-85F2-AA6D0F451AE1}"/>
              </a:ext>
            </a:extLst>
          </p:cNvPr>
          <p:cNvSpPr txBox="1">
            <a:spLocks/>
          </p:cNvSpPr>
          <p:nvPr userDrawn="1"/>
        </p:nvSpPr>
        <p:spPr>
          <a:xfrm>
            <a:off x="1404366" y="17529"/>
            <a:ext cx="10298683" cy="12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3F1D8162-967F-491C-8075-478356124555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692963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B78BD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 hasCustomPrompt="1"/>
          </p:nvPr>
        </p:nvSpPr>
        <p:spPr>
          <a:xfrm>
            <a:off x="3566365" y="2520646"/>
            <a:ext cx="7499474" cy="3541547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9pPr>
          </a:lstStyle>
          <a:p>
            <a:r>
              <a:rPr lang="it-IT"/>
              <a:t>Session Title</a:t>
            </a:r>
            <a:endParaRPr dirty="0"/>
          </a:p>
        </p:txBody>
      </p:sp>
      <p:pic>
        <p:nvPicPr>
          <p:cNvPr id="4" name="Immagine 3" descr="Immagine che contiene grafica vettoriale&#10;&#10;Descrizione generata automaticamente">
            <a:extLst>
              <a:ext uri="{FF2B5EF4-FFF2-40B4-BE49-F238E27FC236}">
                <a16:creationId xmlns:a16="http://schemas.microsoft.com/office/drawing/2014/main" id="{2768BF0B-EC18-42A2-B7AD-CA6343F741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598" y="2791702"/>
            <a:ext cx="3656746" cy="299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5318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5C9793-0D22-47FF-B7AF-15663D5A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1454960"/>
            <a:ext cx="3774538" cy="990878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  <a:latin typeface="+mn-lt"/>
              </a:defRPr>
            </a:lvl1pPr>
          </a:lstStyle>
          <a:p>
            <a:endParaRPr lang="it-IT" dirty="0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CCCD409-2A98-495F-9E05-476EDBD28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30314" y="1454961"/>
            <a:ext cx="5579847" cy="417273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9D9E80-627A-4D17-9029-E14C8D645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54833" y="2651444"/>
            <a:ext cx="3774538" cy="29762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802470-52B8-47E4-BB8D-82F7917C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6AF4365-DBFC-499C-9A07-D4D2E10D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0BE16406-DCB4-4984-8046-F9EFFF081186}"/>
              </a:ext>
            </a:extLst>
          </p:cNvPr>
          <p:cNvSpPr txBox="1">
            <a:spLocks/>
          </p:cNvSpPr>
          <p:nvPr userDrawn="1"/>
        </p:nvSpPr>
        <p:spPr>
          <a:xfrm>
            <a:off x="1404366" y="17529"/>
            <a:ext cx="10298683" cy="12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 dirty="0"/>
              <a:t>Fare clic per modificare lo stile del titolo </a:t>
            </a:r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E5B1B50D-5827-411C-8C68-4B6FEA76FB11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31152239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F76DF86-3239-4301-B70B-A13C8ABA8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96C9C4-33F1-4020-8250-3D1B97B5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D5C8DC-1645-450C-9B4E-D669ED3C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A3481035-E8B5-4DD5-8880-5DE2CCECA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17553385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3D8386C-D3E1-4E69-B768-5BEB28C40A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86692" y="1492588"/>
            <a:ext cx="2523470" cy="4438441"/>
          </a:xfrm>
        </p:spPr>
        <p:txBody>
          <a:bodyPr vert="eaVert"/>
          <a:lstStyle>
            <a:lvl1pPr>
              <a:defRPr>
                <a:solidFill>
                  <a:srgbClr val="0B78BD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40F96A-A1E5-4D89-80FC-898C746DE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54833" y="1492588"/>
            <a:ext cx="7231858" cy="443844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61DD45-3A69-404E-8FF2-1C4D2905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03782C-43DE-45B5-A0FE-964602A9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9EE02F72-0479-433E-8790-EFB53CB0BF09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10529326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B8F9-757B-1E06-4FF8-D4960D0C6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9B2FF8-2CE8-5AAB-F0D6-A6945DBC9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#AzureDayRome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78B9AC-A009-CAC9-BBAB-66B4EF896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416108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AC213-F388-4E21-98C4-36E6E89F2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645" y="1536488"/>
            <a:ext cx="10756517" cy="2292538"/>
          </a:xfrm>
        </p:spPr>
        <p:txBody>
          <a:bodyPr anchor="ctr"/>
          <a:lstStyle>
            <a:lvl1pPr algn="ctr">
              <a:defRPr sz="4400">
                <a:latin typeface="+mn-lt"/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816E0C6-E17F-4FDB-8980-765ACC03A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644" y="4171231"/>
            <a:ext cx="10756517" cy="158983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A79011E-D390-43E9-A2A7-33EA50B34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D52116E-899F-443D-9DAC-ADEC644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974020F4-9E0A-40BD-8784-A68D91CBF059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 dirty="0">
                <a:solidFill>
                  <a:schemeClr val="bg1"/>
                </a:solidFill>
              </a:rPr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10788123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4B6594-436E-4CB3-AD0B-3DF1CF785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579950-EAE6-44C5-8A5A-B17F721D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6E3443-EB60-437C-AB50-5D4C8148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0965ADC6-875C-482E-A5A7-491A1C44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101511542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60E1D9-830C-42E5-B43B-29DB0C744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45" y="1667579"/>
            <a:ext cx="10756517" cy="27391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1FCF-D95B-487B-A7A1-F791F33EB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3645" y="4413736"/>
            <a:ext cx="10756517" cy="144045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098EBC-55A3-4699-8138-556E5BB63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C5592B-641A-418A-A3A0-1A3EA60A3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C1A526D-BDB6-48B9-BE01-73554F395FF1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 dirty="0">
                <a:solidFill>
                  <a:schemeClr val="bg1"/>
                </a:solidFill>
              </a:rPr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5268416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DB07BF-6C79-4467-ACB1-0767E3771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428" y="1752938"/>
            <a:ext cx="4924000" cy="417809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A3F5DFD-F0C1-4DC6-875A-D8417FB42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6162" y="1752938"/>
            <a:ext cx="4924000" cy="4178090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255D52C-1AD6-485F-97E2-A18AE2C9B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06CB1CD-EEE9-47F1-B168-D7DCFBDB8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915A429-AA51-465F-99BF-0EDBF7ED9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2310103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A0B334-5A2E-420D-B34F-0C59C82F6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3644" y="1607545"/>
            <a:ext cx="5009805" cy="791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3888714-BC9E-4F0C-9BCB-271CD43D7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3644" y="2405336"/>
            <a:ext cx="5009805" cy="3537887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9DBCF60-51E3-49AF-B7E7-0E0D5D215F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0357" y="1614228"/>
            <a:ext cx="5009805" cy="791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5EE61DC-AAA5-4E2D-BF46-D00329A5C1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0357" y="2405336"/>
            <a:ext cx="5009805" cy="3537887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AAF0436-58B6-47F6-8E11-84D919C7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E0F1DC-C34B-4F16-A8A1-59B2D4B6A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F69F79A-A6ED-473E-82AC-E596A5C3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1661269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18339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it-IT">
                <a:solidFill>
                  <a:prstClr val="black">
                    <a:tint val="75000"/>
                  </a:prstClr>
                </a:solidFill>
              </a:rPr>
              <a:t>#AzureDayRome</a:t>
            </a:r>
            <a:endParaRPr lang="it-IT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4833" y="6103273"/>
            <a:ext cx="8528598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it-I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/>
              <a:t>Agenda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2F75EAC-49A5-42C5-A41A-271C74B54F74}"/>
              </a:ext>
            </a:extLst>
          </p:cNvPr>
          <p:cNvSpPr/>
          <p:nvPr userDrawn="1"/>
        </p:nvSpPr>
        <p:spPr>
          <a:xfrm>
            <a:off x="0" y="0"/>
            <a:ext cx="1278976" cy="6567422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7BBDB68D-3EA1-4F6B-B91B-966B58B86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28"/>
            <a:ext cx="1278976" cy="1279361"/>
          </a:xfrm>
          <a:prstGeom prst="rect">
            <a:avLst/>
          </a:prstGeom>
        </p:spPr>
      </p:pic>
      <p:sp>
        <p:nvSpPr>
          <p:cNvPr id="12" name="Segnaposto testo 2">
            <a:extLst>
              <a:ext uri="{FF2B5EF4-FFF2-40B4-BE49-F238E27FC236}">
                <a16:creationId xmlns:a16="http://schemas.microsoft.com/office/drawing/2014/main" id="{C75428D7-6ACD-4F9B-9159-66E4F87F7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5"/>
            <a:ext cx="9755328" cy="4178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>
                <a:solidFill>
                  <a:srgbClr val="0B78BD"/>
                </a:solidFill>
              </a:defRPr>
            </a:lvl1pPr>
            <a:lvl2pPr>
              <a:defRPr sz="2400">
                <a:solidFill>
                  <a:srgbClr val="0B78BD"/>
                </a:solidFill>
              </a:defRPr>
            </a:lvl2pPr>
            <a:lvl3pPr>
              <a:defRPr sz="2400">
                <a:solidFill>
                  <a:srgbClr val="0B78BD"/>
                </a:solidFill>
              </a:defRPr>
            </a:lvl3pPr>
            <a:lvl4pPr>
              <a:defRPr sz="2400">
                <a:solidFill>
                  <a:srgbClr val="0B78BD"/>
                </a:solidFill>
              </a:defRPr>
            </a:lvl4pPr>
            <a:lvl5pPr>
              <a:defRPr sz="2400">
                <a:solidFill>
                  <a:srgbClr val="0B78BD"/>
                </a:solidFill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28083180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577963-0FD6-4635-A1A8-B7BCF35F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45" y="1524445"/>
            <a:ext cx="4186090" cy="85347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6285E0-D2CF-45EC-824F-708C5715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9372" y="1524445"/>
            <a:ext cx="5980790" cy="4364011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85BD09-F8F1-4CF7-88B9-307E74D0B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3645" y="2766179"/>
            <a:ext cx="4186090" cy="312227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0B2838-7774-49C1-8FBD-409204B26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99A51A0-997F-4635-8FEA-B4232644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79FE1DD2-21EE-470A-9002-2A465A11EC14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120412573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5C9793-0D22-47FF-B7AF-15663D5A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45" y="1467255"/>
            <a:ext cx="4186090" cy="990878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  <a:latin typeface="+mn-lt"/>
              </a:defRPr>
            </a:lvl1pPr>
          </a:lstStyle>
          <a:p>
            <a:endParaRPr lang="it-IT" dirty="0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CCCD409-2A98-495F-9E05-476EDBD28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940" y="1454961"/>
            <a:ext cx="5787222" cy="417273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9D9E80-627A-4D17-9029-E14C8D645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3645" y="2695922"/>
            <a:ext cx="4186090" cy="29762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802470-52B8-47E4-BB8D-82F7917C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6AF4365-DBFC-499C-9A07-D4D2E10D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FFE944BF-EBE0-41F2-8211-C03DD2ED131E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37116813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F76DF86-3239-4301-B70B-A13C8ABA8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96C9C4-33F1-4020-8250-3D1B97B5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D5C8DC-1645-450C-9B4E-D669ED3C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A3481035-E8B5-4DD5-8880-5DE2CCECA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8900382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3D8386C-D3E1-4E69-B768-5BEB28C40A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86692" y="1492588"/>
            <a:ext cx="2523470" cy="4438441"/>
          </a:xfrm>
        </p:spPr>
        <p:txBody>
          <a:bodyPr vert="eaVert"/>
          <a:lstStyle>
            <a:lvl1pPr>
              <a:defRPr>
                <a:solidFill>
                  <a:srgbClr val="0B78BD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40F96A-A1E5-4D89-80FC-898C746DE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54833" y="1492588"/>
            <a:ext cx="7231858" cy="443844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61DD45-3A69-404E-8FF2-1C4D2905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03782C-43DE-45B5-A0FE-964602A9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9EE02F72-0479-433E-8790-EFB53CB0BF09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349309213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AC213-F388-4E21-98C4-36E6E89F2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881" y="1536488"/>
            <a:ext cx="9847281" cy="2292538"/>
          </a:xfrm>
        </p:spPr>
        <p:txBody>
          <a:bodyPr anchor="ctr"/>
          <a:lstStyle>
            <a:lvl1pPr algn="ctr">
              <a:defRPr sz="4400">
                <a:latin typeface="+mn-lt"/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816E0C6-E17F-4FDB-8980-765ACC03A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2881" y="4171231"/>
            <a:ext cx="9847281" cy="158983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A79011E-D390-43E9-A2A7-33EA50B34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D52116E-899F-443D-9DAC-ADEC644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974020F4-9E0A-40BD-8784-A68D91CBF059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18480298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4B6594-436E-4CB3-AD0B-3DF1CF785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579950-EAE6-44C5-8A5A-B17F721D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6E3443-EB60-437C-AB50-5D4C8148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0965ADC6-875C-482E-A5A7-491A1C44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60777367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60E1D9-830C-42E5-B43B-29DB0C744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1667579"/>
            <a:ext cx="9755328" cy="27391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1FCF-D95B-487B-A7A1-F791F33EB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4834" y="4413736"/>
            <a:ext cx="9755328" cy="144045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098EBC-55A3-4699-8138-556E5BB63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C5592B-641A-418A-A3A0-1A3EA60A3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C1A526D-BDB6-48B9-BE01-73554F395FF1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42912664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DB07BF-6C79-4467-ACB1-0767E3771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42738" y="1752938"/>
            <a:ext cx="4524039" cy="417809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A3F5DFD-F0C1-4DC6-875A-D8417FB42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0583" y="1752938"/>
            <a:ext cx="4689579" cy="417809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255D52C-1AD6-485F-97E2-A18AE2C9B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06CB1CD-EEE9-47F1-B168-D7DCFBDB8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915A429-AA51-465F-99BF-0EDBF7ED9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60224856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A0B334-5A2E-420D-B34F-0C59C82F6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4834" y="1614228"/>
            <a:ext cx="4677041" cy="791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3888714-BC9E-4F0C-9BCB-271CD43D7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4834" y="2405336"/>
            <a:ext cx="4677041" cy="3537887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9DBCF60-51E3-49AF-B7E7-0E0D5D215F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33121" y="1614228"/>
            <a:ext cx="4677041" cy="791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5EE61DC-AAA5-4E2D-BF46-D00329A5C1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33121" y="2405336"/>
            <a:ext cx="4677041" cy="3537887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AAF0436-58B6-47F6-8E11-84D919C7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E0F1DC-C34B-4F16-A8A1-59B2D4B6A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F69F79A-A6ED-473E-82AC-E596A5C3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424167546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3497BDC-F780-482A-B00D-623003EB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DF9F76F-F710-4222-8AE8-D8EF547FE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itolo 1">
            <a:extLst>
              <a:ext uri="{FF2B5EF4-FFF2-40B4-BE49-F238E27FC236}">
                <a16:creationId xmlns:a16="http://schemas.microsoft.com/office/drawing/2014/main" id="{5F8448A6-BA0D-48F5-901B-CA9C0E892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167688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it-IT">
                <a:solidFill>
                  <a:prstClr val="black">
                    <a:tint val="75000"/>
                  </a:prstClr>
                </a:solidFill>
              </a:rPr>
              <a:t>#AzureDayRome</a:t>
            </a:r>
            <a:endParaRPr lang="it-IT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4833" y="6103273"/>
            <a:ext cx="8528598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it-I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2F75EAC-49A5-42C5-A41A-271C74B54F74}"/>
              </a:ext>
            </a:extLst>
          </p:cNvPr>
          <p:cNvSpPr/>
          <p:nvPr userDrawn="1"/>
        </p:nvSpPr>
        <p:spPr>
          <a:xfrm>
            <a:off x="0" y="0"/>
            <a:ext cx="1278976" cy="6567422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7BBDB68D-3EA1-4F6B-B91B-966B58B86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28"/>
            <a:ext cx="1278976" cy="1279361"/>
          </a:xfrm>
          <a:prstGeom prst="rect">
            <a:avLst/>
          </a:prstGeom>
        </p:spPr>
      </p:pic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8304AE0C-0056-49D9-A1BB-E5FD6B84277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781233" y="3364453"/>
            <a:ext cx="4841441" cy="6362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j-ea"/>
                <a:cs typeface="Segoe UI" panose="020B0502040204020203" pitchFamily="34" charset="0"/>
              </a:rPr>
              <a:t>Agenda</a:t>
            </a:r>
            <a:endParaRPr kumimoji="0" lang="it-IT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j-ea"/>
              <a:cs typeface="Segoe UI" panose="020B0502040204020203" pitchFamily="34" charset="0"/>
            </a:endParaRP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8BBCFD4C-AEE9-4341-8F2A-49306A059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5"/>
            <a:ext cx="9755328" cy="4178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>
                <a:solidFill>
                  <a:srgbClr val="0B78BD"/>
                </a:solidFill>
              </a:defRPr>
            </a:lvl1pPr>
            <a:lvl2pPr>
              <a:defRPr sz="2400">
                <a:solidFill>
                  <a:srgbClr val="0B78BD"/>
                </a:solidFill>
              </a:defRPr>
            </a:lvl2pPr>
            <a:lvl3pPr>
              <a:defRPr sz="2400">
                <a:solidFill>
                  <a:srgbClr val="0B78BD"/>
                </a:solidFill>
              </a:defRPr>
            </a:lvl3pPr>
            <a:lvl4pPr>
              <a:defRPr sz="2400">
                <a:solidFill>
                  <a:srgbClr val="0B78BD"/>
                </a:solidFill>
              </a:defRPr>
            </a:lvl4pPr>
            <a:lvl5pPr>
              <a:defRPr sz="2400">
                <a:solidFill>
                  <a:srgbClr val="0B78BD"/>
                </a:solidFill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20622523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52777D80-3793-46C5-9B6B-BF992CAF3CCE}"/>
              </a:ext>
            </a:extLst>
          </p:cNvPr>
          <p:cNvSpPr/>
          <p:nvPr userDrawn="1"/>
        </p:nvSpPr>
        <p:spPr>
          <a:xfrm>
            <a:off x="0" y="5948555"/>
            <a:ext cx="11703050" cy="636394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28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#AzureDayRome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17962672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577963-0FD6-4635-A1A8-B7BCF35F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1524445"/>
            <a:ext cx="3774538" cy="85347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6285E0-D2CF-45EC-824F-708C5715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4925" y="1524445"/>
            <a:ext cx="5705237" cy="4364011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85BD09-F8F1-4CF7-88B9-307E74D0B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54834" y="2766179"/>
            <a:ext cx="3774538" cy="312227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0B2838-7774-49C1-8FBD-409204B26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99A51A0-997F-4635-8FEA-B4232644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8C52628-7CD8-4B9E-85F2-AA6D0F451AE1}"/>
              </a:ext>
            </a:extLst>
          </p:cNvPr>
          <p:cNvSpPr txBox="1">
            <a:spLocks/>
          </p:cNvSpPr>
          <p:nvPr userDrawn="1"/>
        </p:nvSpPr>
        <p:spPr>
          <a:xfrm>
            <a:off x="1404366" y="17529"/>
            <a:ext cx="10298683" cy="12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3F1D8162-967F-491C-8075-478356124555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268869528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5C9793-0D22-47FF-B7AF-15663D5A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1454960"/>
            <a:ext cx="3774538" cy="990878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  <a:latin typeface="+mn-lt"/>
              </a:defRPr>
            </a:lvl1pPr>
          </a:lstStyle>
          <a:p>
            <a:endParaRPr lang="it-IT" dirty="0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CCCD409-2A98-495F-9E05-476EDBD28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30314" y="1454961"/>
            <a:ext cx="5579847" cy="417273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9D9E80-627A-4D17-9029-E14C8D645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54833" y="2651444"/>
            <a:ext cx="3774538" cy="29762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802470-52B8-47E4-BB8D-82F7917C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6AF4365-DBFC-499C-9A07-D4D2E10D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0BE16406-DCB4-4984-8046-F9EFFF081186}"/>
              </a:ext>
            </a:extLst>
          </p:cNvPr>
          <p:cNvSpPr txBox="1">
            <a:spLocks/>
          </p:cNvSpPr>
          <p:nvPr userDrawn="1"/>
        </p:nvSpPr>
        <p:spPr>
          <a:xfrm>
            <a:off x="1404366" y="17529"/>
            <a:ext cx="10298683" cy="12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 dirty="0"/>
              <a:t>Fare clic per modificare lo stile del titolo </a:t>
            </a:r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E5B1B50D-5827-411C-8C68-4B6FEA76FB11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38679466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F76DF86-3239-4301-B70B-A13C8ABA8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96C9C4-33F1-4020-8250-3D1B97B5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D5C8DC-1645-450C-9B4E-D669ED3C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A3481035-E8B5-4DD5-8880-5DE2CCECA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1328799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3D8386C-D3E1-4E69-B768-5BEB28C40A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86692" y="1492588"/>
            <a:ext cx="2523470" cy="4438441"/>
          </a:xfrm>
        </p:spPr>
        <p:txBody>
          <a:bodyPr vert="eaVert"/>
          <a:lstStyle>
            <a:lvl1pPr>
              <a:defRPr>
                <a:solidFill>
                  <a:srgbClr val="0B78BD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40F96A-A1E5-4D89-80FC-898C746DE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54833" y="1492588"/>
            <a:ext cx="7231858" cy="443844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61DD45-3A69-404E-8FF2-1C4D2905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03782C-43DE-45B5-A0FE-964602A9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9EE02F72-0479-433E-8790-EFB53CB0BF09}"/>
              </a:ext>
            </a:extLst>
          </p:cNvPr>
          <p:cNvSpPr txBox="1">
            <a:spLocks/>
          </p:cNvSpPr>
          <p:nvPr userDrawn="1"/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/>
              <a:t>Fare clic per modificare lo stile del titolo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176205685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AC213-F388-4E21-98C4-36E6E89F2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0334" y="1536488"/>
            <a:ext cx="8789827" cy="2292538"/>
          </a:xfrm>
        </p:spPr>
        <p:txBody>
          <a:bodyPr anchor="ctr"/>
          <a:lstStyle>
            <a:lvl1pPr algn="ctr">
              <a:defRPr sz="4400">
                <a:latin typeface="+mn-lt"/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816E0C6-E17F-4FDB-8980-765ACC03A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0335" y="4171231"/>
            <a:ext cx="8789826" cy="158983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A79011E-D390-43E9-A2A7-33EA50B34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D52116E-899F-443D-9DAC-ADEC644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974020F4-9E0A-40BD-8784-A68D91CBF059}"/>
              </a:ext>
            </a:extLst>
          </p:cNvPr>
          <p:cNvSpPr txBox="1">
            <a:spLocks/>
          </p:cNvSpPr>
          <p:nvPr userDrawn="1"/>
        </p:nvSpPr>
        <p:spPr>
          <a:xfrm>
            <a:off x="2520334" y="303955"/>
            <a:ext cx="87898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65895361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4B6594-436E-4CB3-AD0B-3DF1CF785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579950-EAE6-44C5-8A5A-B17F721D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6E3443-EB60-437C-AB50-5D4C8148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0965ADC6-875C-482E-A5A7-491A1C44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25973848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60E1D9-830C-42E5-B43B-29DB0C744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335" y="1667579"/>
            <a:ext cx="8789827" cy="27391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1FCF-D95B-487B-A7A1-F791F33EB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0335" y="4413736"/>
            <a:ext cx="8789827" cy="144045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098EBC-55A3-4699-8138-556E5BB63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C5592B-641A-418A-A3A0-1A3EA60A3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C1A526D-BDB6-48B9-BE01-73554F395FF1}"/>
              </a:ext>
            </a:extLst>
          </p:cNvPr>
          <p:cNvSpPr txBox="1">
            <a:spLocks/>
          </p:cNvSpPr>
          <p:nvPr userDrawn="1"/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24683240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DB07BF-6C79-4467-ACB1-0767E3771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20336" y="1762433"/>
            <a:ext cx="4150402" cy="4178090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A3F5DFD-F0C1-4DC6-875A-D8417FB42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9759" y="1752938"/>
            <a:ext cx="4150402" cy="4178090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255D52C-1AD6-485F-97E2-A18AE2C9B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06CB1CD-EEE9-47F1-B168-D7DCFBDB8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915A429-AA51-465F-99BF-0EDBF7ED9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24587005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A0B334-5A2E-420D-B34F-0C59C82F6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0335" y="1597897"/>
            <a:ext cx="4025014" cy="791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3888714-BC9E-4F0C-9BCB-271CD43D7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20335" y="2427002"/>
            <a:ext cx="4025015" cy="3537887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9DBCF60-51E3-49AF-B7E7-0E0D5D215F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5148" y="1614228"/>
            <a:ext cx="4025014" cy="791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5EE61DC-AAA5-4E2D-BF46-D00329A5C1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5148" y="2405336"/>
            <a:ext cx="4025013" cy="3537887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AAF0436-58B6-47F6-8E11-84D919C7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E0F1DC-C34B-4F16-A8A1-59B2D4B6A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F69F79A-A6ED-473E-82AC-E596A5C3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334" y="303955"/>
            <a:ext cx="87898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900309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it-IT">
                <a:solidFill>
                  <a:prstClr val="black">
                    <a:tint val="75000"/>
                  </a:prstClr>
                </a:solidFill>
              </a:rPr>
              <a:t>#AzureDayRome</a:t>
            </a:r>
            <a:endParaRPr lang="it-IT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4833" y="6103273"/>
            <a:ext cx="8528598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it-I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2F75EAC-49A5-42C5-A41A-271C74B54F74}"/>
              </a:ext>
            </a:extLst>
          </p:cNvPr>
          <p:cNvSpPr/>
          <p:nvPr userDrawn="1"/>
        </p:nvSpPr>
        <p:spPr>
          <a:xfrm>
            <a:off x="0" y="0"/>
            <a:ext cx="1278976" cy="6567422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7BBDB68D-3EA1-4F6B-B91B-966B58B86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28"/>
            <a:ext cx="1278976" cy="1279361"/>
          </a:xfrm>
          <a:prstGeom prst="rect">
            <a:avLst/>
          </a:prstGeom>
        </p:spPr>
      </p:pic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8C83AD98-DC2D-414F-85A7-3B59E4D18FD3}"/>
              </a:ext>
            </a:extLst>
          </p:cNvPr>
          <p:cNvSpPr txBox="1">
            <a:spLocks/>
          </p:cNvSpPr>
          <p:nvPr userDrawn="1"/>
        </p:nvSpPr>
        <p:spPr>
          <a:xfrm>
            <a:off x="153360" y="1701956"/>
            <a:ext cx="972254" cy="4106307"/>
          </a:xfrm>
          <a:prstGeom prst="rect">
            <a:avLst/>
          </a:prstGeom>
        </p:spPr>
        <p:txBody>
          <a:bodyPr vert="wordArtVert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j-ea"/>
                <a:cs typeface="Segoe UI" panose="020B0502040204020203" pitchFamily="34" charset="0"/>
              </a:rPr>
              <a:t>AGENDA</a:t>
            </a: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CD0B6E79-F9A8-427C-AAAD-533973D8E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5"/>
            <a:ext cx="9755328" cy="4178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>
                <a:solidFill>
                  <a:srgbClr val="0B78BD"/>
                </a:solidFill>
              </a:defRPr>
            </a:lvl1pPr>
            <a:lvl2pPr>
              <a:defRPr sz="2400">
                <a:solidFill>
                  <a:srgbClr val="0B78BD"/>
                </a:solidFill>
              </a:defRPr>
            </a:lvl2pPr>
            <a:lvl3pPr>
              <a:defRPr sz="2400">
                <a:solidFill>
                  <a:srgbClr val="0B78BD"/>
                </a:solidFill>
              </a:defRPr>
            </a:lvl3pPr>
            <a:lvl4pPr>
              <a:defRPr sz="2400">
                <a:solidFill>
                  <a:srgbClr val="0B78BD"/>
                </a:solidFill>
              </a:defRPr>
            </a:lvl4pPr>
            <a:lvl5pPr>
              <a:defRPr sz="2400">
                <a:solidFill>
                  <a:srgbClr val="0B78BD"/>
                </a:solidFill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59496851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3497BDC-F780-482A-B00D-623003EB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DF9F76F-F710-4222-8AE8-D8EF547FE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itolo 1">
            <a:extLst>
              <a:ext uri="{FF2B5EF4-FFF2-40B4-BE49-F238E27FC236}">
                <a16:creationId xmlns:a16="http://schemas.microsoft.com/office/drawing/2014/main" id="{5F8448A6-BA0D-48F5-901B-CA9C0E892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72352017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72813758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577963-0FD6-4635-A1A8-B7BCF35F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335" y="1524445"/>
            <a:ext cx="3448220" cy="85347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6285E0-D2CF-45EC-824F-708C5715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3681" y="1524445"/>
            <a:ext cx="4936481" cy="4364011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85BD09-F8F1-4CF7-88B9-307E74D0B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20335" y="2760407"/>
            <a:ext cx="3448220" cy="312227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0B2838-7774-49C1-8FBD-409204B26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99A51A0-997F-4635-8FEA-B4232644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3F1D8162-967F-491C-8075-478356124555}"/>
              </a:ext>
            </a:extLst>
          </p:cNvPr>
          <p:cNvSpPr txBox="1">
            <a:spLocks/>
          </p:cNvSpPr>
          <p:nvPr userDrawn="1"/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8191508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5C9793-0D22-47FF-B7AF-15663D5A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336" y="1422777"/>
            <a:ext cx="3331190" cy="990878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  <a:latin typeface="+mn-lt"/>
              </a:defRPr>
            </a:lvl1pPr>
          </a:lstStyle>
          <a:p>
            <a:endParaRPr lang="it-IT" dirty="0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CCCD409-2A98-495F-9E05-476EDBD28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44726" y="1422777"/>
            <a:ext cx="4965436" cy="420491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9D9E80-627A-4D17-9029-E14C8D645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20336" y="2631279"/>
            <a:ext cx="3331190" cy="29762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802470-52B8-47E4-BB8D-82F7917C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6AF4365-DBFC-499C-9A07-D4D2E10D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E5B1B50D-5827-411C-8C68-4B6FEA76FB11}"/>
              </a:ext>
            </a:extLst>
          </p:cNvPr>
          <p:cNvSpPr txBox="1">
            <a:spLocks/>
          </p:cNvSpPr>
          <p:nvPr userDrawn="1"/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139256170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F76DF86-3239-4301-B70B-A13C8ABA8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96C9C4-33F1-4020-8250-3D1B97B5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D5C8DC-1645-450C-9B4E-D669ED3C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A3481035-E8B5-4DD5-8880-5DE2CCECA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03812426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3D8386C-D3E1-4E69-B768-5BEB28C40A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86692" y="1492588"/>
            <a:ext cx="2523470" cy="4438441"/>
          </a:xfrm>
        </p:spPr>
        <p:txBody>
          <a:bodyPr vert="eaVert"/>
          <a:lstStyle>
            <a:lvl1pPr>
              <a:defRPr>
                <a:solidFill>
                  <a:srgbClr val="0B78BD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40F96A-A1E5-4D89-80FC-898C746DE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520335" y="1492588"/>
            <a:ext cx="6266357" cy="443844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61DD45-3A69-404E-8FF2-1C4D2905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03782C-43DE-45B5-A0FE-964602A9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9EE02F72-0479-433E-8790-EFB53CB0BF09}"/>
              </a:ext>
            </a:extLst>
          </p:cNvPr>
          <p:cNvSpPr txBox="1">
            <a:spLocks/>
          </p:cNvSpPr>
          <p:nvPr userDrawn="1"/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80596376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177288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Speaker Intro 2">
    <p:bg>
      <p:bgPr>
        <a:solidFill>
          <a:srgbClr val="0B78BD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 hasCustomPrompt="1"/>
          </p:nvPr>
        </p:nvSpPr>
        <p:spPr>
          <a:xfrm>
            <a:off x="3566365" y="2520646"/>
            <a:ext cx="7499474" cy="3541547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9pPr>
          </a:lstStyle>
          <a:p>
            <a:r>
              <a:rPr lang="it-IT"/>
              <a:t>Session Title</a:t>
            </a:r>
            <a:endParaRPr dirty="0"/>
          </a:p>
        </p:txBody>
      </p:sp>
      <p:pic>
        <p:nvPicPr>
          <p:cNvPr id="4" name="Immagine 3" descr="Immagine che contiene grafica vettoriale&#10;&#10;Descrizione generata automaticamente">
            <a:extLst>
              <a:ext uri="{FF2B5EF4-FFF2-40B4-BE49-F238E27FC236}">
                <a16:creationId xmlns:a16="http://schemas.microsoft.com/office/drawing/2014/main" id="{2768BF0B-EC18-42A2-B7AD-CA6343F741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598" y="2791702"/>
            <a:ext cx="3656746" cy="299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01898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renc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E39836AA-E138-48A5-BA71-0DF9A3EA6287}"/>
              </a:ext>
            </a:extLst>
          </p:cNvPr>
          <p:cNvSpPr/>
          <p:nvPr userDrawn="1"/>
        </p:nvSpPr>
        <p:spPr>
          <a:xfrm>
            <a:off x="-437931" y="5038330"/>
            <a:ext cx="12578914" cy="154661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28"/>
          </a:p>
        </p:txBody>
      </p:sp>
    </p:spTree>
    <p:extLst>
      <p:ext uri="{BB962C8B-B14F-4D97-AF65-F5344CB8AC3E}">
        <p14:creationId xmlns:p14="http://schemas.microsoft.com/office/powerpoint/2010/main" val="314767899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renc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E39836AA-E138-48A5-BA71-0DF9A3EA6287}"/>
              </a:ext>
            </a:extLst>
          </p:cNvPr>
          <p:cNvSpPr/>
          <p:nvPr userDrawn="1"/>
        </p:nvSpPr>
        <p:spPr>
          <a:xfrm>
            <a:off x="-189049" y="3039209"/>
            <a:ext cx="12330032" cy="3545741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400" dirty="0">
                <a:solidFill>
                  <a:srgbClr val="0B78BD"/>
                </a:solidFill>
              </a:rPr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20210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 Logo D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it-IT">
                <a:solidFill>
                  <a:prstClr val="black">
                    <a:tint val="75000"/>
                  </a:prstClr>
                </a:solidFill>
              </a:rPr>
              <a:t>#AzureDayRome</a:t>
            </a:r>
            <a:endParaRPr lang="it-IT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4666" y="6103273"/>
            <a:ext cx="9448765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it-I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666" y="303955"/>
            <a:ext cx="10675496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endParaRPr lang="it-IT" dirty="0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8C83AD98-DC2D-414F-85A7-3B59E4D18FD3}"/>
              </a:ext>
            </a:extLst>
          </p:cNvPr>
          <p:cNvSpPr txBox="1">
            <a:spLocks/>
          </p:cNvSpPr>
          <p:nvPr userDrawn="1"/>
        </p:nvSpPr>
        <p:spPr>
          <a:xfrm>
            <a:off x="153360" y="1701956"/>
            <a:ext cx="972254" cy="4106307"/>
          </a:xfrm>
          <a:prstGeom prst="rect">
            <a:avLst/>
          </a:prstGeom>
        </p:spPr>
        <p:txBody>
          <a:bodyPr vert="wordArtVert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j-ea"/>
                <a:cs typeface="Segoe UI" panose="020B0502040204020203" pitchFamily="34" charset="0"/>
              </a:rPr>
              <a:t>AGENDA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5CB1FD4A-77C8-4549-A446-B69D33385E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0849" y="4903255"/>
            <a:ext cx="1031894" cy="103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23056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rgbClr val="0B78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1B3740AF-E675-42BE-A189-ABCECA1A81AE}"/>
              </a:ext>
            </a:extLst>
          </p:cNvPr>
          <p:cNvSpPr/>
          <p:nvPr userDrawn="1"/>
        </p:nvSpPr>
        <p:spPr>
          <a:xfrm>
            <a:off x="4602448" y="1256205"/>
            <a:ext cx="2498151" cy="23233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28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1E6DB1A-82C4-4D31-BAD7-53B0226442FB}"/>
              </a:ext>
            </a:extLst>
          </p:cNvPr>
          <p:cNvSpPr/>
          <p:nvPr userDrawn="1"/>
        </p:nvSpPr>
        <p:spPr>
          <a:xfrm>
            <a:off x="0" y="4980924"/>
            <a:ext cx="11703050" cy="9860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5400" b="0" dirty="0">
              <a:solidFill>
                <a:srgbClr val="0B78BD"/>
              </a:solidFill>
              <a:latin typeface="+mn-lt"/>
            </a:endParaRPr>
          </a:p>
        </p:txBody>
      </p:sp>
      <p:sp>
        <p:nvSpPr>
          <p:cNvPr id="11" name="Segnaposto immagine 2">
            <a:extLst>
              <a:ext uri="{FF2B5EF4-FFF2-40B4-BE49-F238E27FC236}">
                <a16:creationId xmlns:a16="http://schemas.microsoft.com/office/drawing/2014/main" id="{9024054E-FC58-4A9F-88D6-B1508DD55D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02449" y="1256205"/>
            <a:ext cx="2498151" cy="23233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E73A9E7-9566-4807-80F0-C8A8ACDB8D9B}"/>
              </a:ext>
            </a:extLst>
          </p:cNvPr>
          <p:cNvSpPr txBox="1"/>
          <p:nvPr userDrawn="1"/>
        </p:nvSpPr>
        <p:spPr>
          <a:xfrm>
            <a:off x="4602447" y="3579510"/>
            <a:ext cx="2498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45564709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#AzureDayRome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4833" y="6103273"/>
            <a:ext cx="8528598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/>
              <a:t>Agenda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2F75EAC-49A5-42C5-A41A-271C74B54F74}"/>
              </a:ext>
            </a:extLst>
          </p:cNvPr>
          <p:cNvSpPr/>
          <p:nvPr userDrawn="1"/>
        </p:nvSpPr>
        <p:spPr>
          <a:xfrm>
            <a:off x="0" y="0"/>
            <a:ext cx="1278976" cy="6567422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28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7BBDB68D-3EA1-4F6B-B91B-966B58B86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28"/>
            <a:ext cx="1278976" cy="1279361"/>
          </a:xfrm>
          <a:prstGeom prst="rect">
            <a:avLst/>
          </a:prstGeom>
        </p:spPr>
      </p:pic>
      <p:sp>
        <p:nvSpPr>
          <p:cNvPr id="12" name="Segnaposto testo 2">
            <a:extLst>
              <a:ext uri="{FF2B5EF4-FFF2-40B4-BE49-F238E27FC236}">
                <a16:creationId xmlns:a16="http://schemas.microsoft.com/office/drawing/2014/main" id="{C75428D7-6ACD-4F9B-9159-66E4F87F7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5"/>
            <a:ext cx="9755328" cy="4178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>
                <a:solidFill>
                  <a:srgbClr val="0B78BD"/>
                </a:solidFill>
              </a:defRPr>
            </a:lvl1pPr>
            <a:lvl2pPr>
              <a:defRPr sz="2400">
                <a:solidFill>
                  <a:srgbClr val="0B78BD"/>
                </a:solidFill>
              </a:defRPr>
            </a:lvl2pPr>
            <a:lvl3pPr>
              <a:defRPr sz="2400">
                <a:solidFill>
                  <a:srgbClr val="0B78BD"/>
                </a:solidFill>
              </a:defRPr>
            </a:lvl3pPr>
            <a:lvl4pPr>
              <a:defRPr sz="2400">
                <a:solidFill>
                  <a:srgbClr val="0B78BD"/>
                </a:solidFill>
              </a:defRPr>
            </a:lvl4pPr>
            <a:lvl5pPr>
              <a:defRPr sz="2400">
                <a:solidFill>
                  <a:srgbClr val="0B78BD"/>
                </a:solidFill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387277417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#AzureDayRome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4833" y="6103273"/>
            <a:ext cx="8528598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2F75EAC-49A5-42C5-A41A-271C74B54F74}"/>
              </a:ext>
            </a:extLst>
          </p:cNvPr>
          <p:cNvSpPr/>
          <p:nvPr userDrawn="1"/>
        </p:nvSpPr>
        <p:spPr>
          <a:xfrm>
            <a:off x="0" y="0"/>
            <a:ext cx="1278976" cy="6567422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28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7BBDB68D-3EA1-4F6B-B91B-966B58B86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28"/>
            <a:ext cx="1278976" cy="1279361"/>
          </a:xfrm>
          <a:prstGeom prst="rect">
            <a:avLst/>
          </a:prstGeom>
        </p:spPr>
      </p:pic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8304AE0C-0056-49D9-A1BB-E5FD6B84277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781233" y="3364453"/>
            <a:ext cx="4841441" cy="6362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it-IT" sz="4400">
                <a:solidFill>
                  <a:schemeClr val="bg1"/>
                </a:solidFill>
              </a:rPr>
              <a:t>Agenda</a:t>
            </a:r>
            <a:endParaRPr lang="it-IT" sz="4400" dirty="0">
              <a:solidFill>
                <a:schemeClr val="bg1"/>
              </a:solidFill>
            </a:endParaRP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8BBCFD4C-AEE9-4341-8F2A-49306A059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5"/>
            <a:ext cx="9755328" cy="4178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>
                <a:solidFill>
                  <a:srgbClr val="0B78BD"/>
                </a:solidFill>
              </a:defRPr>
            </a:lvl1pPr>
            <a:lvl2pPr>
              <a:defRPr sz="2400">
                <a:solidFill>
                  <a:srgbClr val="0B78BD"/>
                </a:solidFill>
              </a:defRPr>
            </a:lvl2pPr>
            <a:lvl3pPr>
              <a:defRPr sz="2400">
                <a:solidFill>
                  <a:srgbClr val="0B78BD"/>
                </a:solidFill>
              </a:defRPr>
            </a:lvl3pPr>
            <a:lvl4pPr>
              <a:defRPr sz="2400">
                <a:solidFill>
                  <a:srgbClr val="0B78BD"/>
                </a:solidFill>
              </a:defRPr>
            </a:lvl4pPr>
            <a:lvl5pPr>
              <a:defRPr sz="2400">
                <a:solidFill>
                  <a:srgbClr val="0B78BD"/>
                </a:solidFill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240048477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#AzureDayRome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4833" y="6103273"/>
            <a:ext cx="8528598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2F75EAC-49A5-42C5-A41A-271C74B54F74}"/>
              </a:ext>
            </a:extLst>
          </p:cNvPr>
          <p:cNvSpPr/>
          <p:nvPr userDrawn="1"/>
        </p:nvSpPr>
        <p:spPr>
          <a:xfrm>
            <a:off x="0" y="0"/>
            <a:ext cx="1278976" cy="6567422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28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7BBDB68D-3EA1-4F6B-B91B-966B58B86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28"/>
            <a:ext cx="1278976" cy="1279361"/>
          </a:xfrm>
          <a:prstGeom prst="rect">
            <a:avLst/>
          </a:prstGeom>
        </p:spPr>
      </p:pic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8C83AD98-DC2D-414F-85A7-3B59E4D18FD3}"/>
              </a:ext>
            </a:extLst>
          </p:cNvPr>
          <p:cNvSpPr txBox="1">
            <a:spLocks/>
          </p:cNvSpPr>
          <p:nvPr userDrawn="1"/>
        </p:nvSpPr>
        <p:spPr>
          <a:xfrm>
            <a:off x="153360" y="1701956"/>
            <a:ext cx="972254" cy="4106307"/>
          </a:xfrm>
          <a:prstGeom prst="rect">
            <a:avLst/>
          </a:prstGeom>
        </p:spPr>
        <p:txBody>
          <a:bodyPr vert="wordArtVert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CD0B6E79-F9A8-427C-AAAD-533973D8E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5"/>
            <a:ext cx="9755328" cy="4178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>
                <a:solidFill>
                  <a:srgbClr val="0B78BD"/>
                </a:solidFill>
              </a:defRPr>
            </a:lvl1pPr>
            <a:lvl2pPr>
              <a:defRPr sz="2400">
                <a:solidFill>
                  <a:srgbClr val="0B78BD"/>
                </a:solidFill>
              </a:defRPr>
            </a:lvl2pPr>
            <a:lvl3pPr>
              <a:defRPr sz="2400">
                <a:solidFill>
                  <a:srgbClr val="0B78BD"/>
                </a:solidFill>
              </a:defRPr>
            </a:lvl3pPr>
            <a:lvl4pPr>
              <a:defRPr sz="2400">
                <a:solidFill>
                  <a:srgbClr val="0B78BD"/>
                </a:solidFill>
              </a:defRPr>
            </a:lvl4pPr>
            <a:lvl5pPr>
              <a:defRPr sz="2400">
                <a:solidFill>
                  <a:srgbClr val="0B78BD"/>
                </a:solidFill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77923861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 Logo D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#AzureDayRome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4666" y="6103273"/>
            <a:ext cx="9448765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666" y="303955"/>
            <a:ext cx="10675496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endParaRPr lang="it-IT" dirty="0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8C83AD98-DC2D-414F-85A7-3B59E4D18FD3}"/>
              </a:ext>
            </a:extLst>
          </p:cNvPr>
          <p:cNvSpPr txBox="1">
            <a:spLocks/>
          </p:cNvSpPr>
          <p:nvPr userDrawn="1"/>
        </p:nvSpPr>
        <p:spPr>
          <a:xfrm>
            <a:off x="153360" y="1701956"/>
            <a:ext cx="972254" cy="4106307"/>
          </a:xfrm>
          <a:prstGeom prst="rect">
            <a:avLst/>
          </a:prstGeom>
        </p:spPr>
        <p:txBody>
          <a:bodyPr vert="wordArtVert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sz="4400" dirty="0">
                <a:solidFill>
                  <a:schemeClr val="bg1"/>
                </a:solidFill>
              </a:rPr>
              <a:t>AGENDA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5CB1FD4A-77C8-4549-A446-B69D33385E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0849" y="4903255"/>
            <a:ext cx="1031894" cy="103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0084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V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C27300C4-421D-4405-87C1-01BBAA9D102A}"/>
              </a:ext>
            </a:extLst>
          </p:cNvPr>
          <p:cNvSpPr/>
          <p:nvPr userDrawn="1"/>
        </p:nvSpPr>
        <p:spPr>
          <a:xfrm>
            <a:off x="4606949" y="1815468"/>
            <a:ext cx="2498151" cy="23233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28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3BC52BE1-DA7B-4B4B-A750-43DC5BAFD8E7}"/>
              </a:ext>
            </a:extLst>
          </p:cNvPr>
          <p:cNvSpPr/>
          <p:nvPr userDrawn="1"/>
        </p:nvSpPr>
        <p:spPr>
          <a:xfrm>
            <a:off x="0" y="5311859"/>
            <a:ext cx="11703050" cy="9860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5400" b="0" dirty="0">
                <a:solidFill>
                  <a:srgbClr val="0B78BD"/>
                </a:solidFill>
                <a:latin typeface="+mn-lt"/>
              </a:rPr>
              <a:t>Session Title</a:t>
            </a:r>
          </a:p>
        </p:txBody>
      </p:sp>
      <p:sp>
        <p:nvSpPr>
          <p:cNvPr id="5" name="Segnaposto immagine 2">
            <a:extLst>
              <a:ext uri="{FF2B5EF4-FFF2-40B4-BE49-F238E27FC236}">
                <a16:creationId xmlns:a16="http://schemas.microsoft.com/office/drawing/2014/main" id="{87C983A3-DC74-4C7F-BA9E-8FD9BACC78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06949" y="1820918"/>
            <a:ext cx="2498151" cy="23233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05D74D9-99C3-442C-94A0-2256DCB3A8AD}"/>
              </a:ext>
            </a:extLst>
          </p:cNvPr>
          <p:cNvSpPr txBox="1"/>
          <p:nvPr userDrawn="1"/>
        </p:nvSpPr>
        <p:spPr>
          <a:xfrm>
            <a:off x="4606949" y="4264489"/>
            <a:ext cx="2498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Please Vote</a:t>
            </a:r>
          </a:p>
        </p:txBody>
      </p:sp>
    </p:spTree>
    <p:extLst>
      <p:ext uri="{BB962C8B-B14F-4D97-AF65-F5344CB8AC3E}">
        <p14:creationId xmlns:p14="http://schemas.microsoft.com/office/powerpoint/2010/main" val="79881237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20335" y="6103273"/>
            <a:ext cx="7563096" cy="350588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rgbClr val="0B78BD"/>
                </a:solidFill>
                <a:latin typeface="+mn-lt"/>
              </a:defRPr>
            </a:lvl1pPr>
          </a:lstStyle>
          <a:p>
            <a:r>
              <a:rPr lang="it-IT" dirty="0" err="1"/>
              <a:t>Question</a:t>
            </a:r>
            <a:r>
              <a:rPr lang="it-IT" dirty="0"/>
              <a:t> Time</a:t>
            </a:r>
          </a:p>
        </p:txBody>
      </p:sp>
      <p:pic>
        <p:nvPicPr>
          <p:cNvPr id="5" name="Google Shape;77;p15" descr="photo-1434030216411-0b793f4b4173.jpg">
            <a:extLst>
              <a:ext uri="{FF2B5EF4-FFF2-40B4-BE49-F238E27FC236}">
                <a16:creationId xmlns:a16="http://schemas.microsoft.com/office/drawing/2014/main" id="{722A8524-7FE9-45F2-ADA9-A2F63D65BDF5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28831" r="30600"/>
          <a:stretch/>
        </p:blipFill>
        <p:spPr>
          <a:xfrm>
            <a:off x="0" y="0"/>
            <a:ext cx="2282095" cy="658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E06A4069-F726-4503-98B9-94A133FC05F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0849" y="4903255"/>
            <a:ext cx="1031894" cy="103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37751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0A40383-6BE9-4A38-84CE-E391022B5B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35" y="698935"/>
            <a:ext cx="10682581" cy="5582913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16000"/>
              </a:srgbClr>
            </a:outerShdw>
          </a:effectLst>
        </p:spPr>
      </p:pic>
      <p:sp>
        <p:nvSpPr>
          <p:cNvPr id="4" name="Segnaposto titolo 1">
            <a:extLst>
              <a:ext uri="{FF2B5EF4-FFF2-40B4-BE49-F238E27FC236}">
                <a16:creationId xmlns:a16="http://schemas.microsoft.com/office/drawing/2014/main" id="{A6C10EFC-5B15-4541-BF67-29984B125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4650" y="303103"/>
            <a:ext cx="889013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it-IT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04972795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o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itolo 1">
            <a:extLst>
              <a:ext uri="{FF2B5EF4-FFF2-40B4-BE49-F238E27FC236}">
                <a16:creationId xmlns:a16="http://schemas.microsoft.com/office/drawing/2014/main" id="{A6C10EFC-5B15-4541-BF67-29984B125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4650" y="303103"/>
            <a:ext cx="889013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it-IT" dirty="0"/>
              <a:t>Demo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3D0796F-BFCB-4198-B194-80E21C27AA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250" y="1792758"/>
            <a:ext cx="3668935" cy="299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13919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preserve="1" userDrawn="1">
  <p:cSld name="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6B34FBF1-8022-4793-BD04-5A3F2FAB2B51}"/>
              </a:ext>
            </a:extLst>
          </p:cNvPr>
          <p:cNvSpPr txBox="1"/>
          <p:nvPr userDrawn="1"/>
        </p:nvSpPr>
        <p:spPr>
          <a:xfrm>
            <a:off x="809688" y="159465"/>
            <a:ext cx="10083675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267" b="1" dirty="0">
                <a:solidFill>
                  <a:srgbClr val="0B78B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Thanks to</a:t>
            </a:r>
          </a:p>
        </p:txBody>
      </p:sp>
      <p:pic>
        <p:nvPicPr>
          <p:cNvPr id="21" name="Immagine 20" descr="Immagine che contiene testo, bigliettodavisita, grafica vettoriale&#10;&#10;Descrizione generata automaticamente">
            <a:extLst>
              <a:ext uri="{FF2B5EF4-FFF2-40B4-BE49-F238E27FC236}">
                <a16:creationId xmlns:a16="http://schemas.microsoft.com/office/drawing/2014/main" id="{C8E6F388-7C62-4230-8DC6-8218AD2A80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746" y="5100336"/>
            <a:ext cx="1007558" cy="1007861"/>
          </a:xfrm>
          <a:prstGeom prst="rect">
            <a:avLst/>
          </a:prstGeom>
        </p:spPr>
      </p:pic>
      <p:pic>
        <p:nvPicPr>
          <p:cNvPr id="11" name="Immagine 10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2BC806B2-3C63-4BEF-AAE6-CFCC7F13DAE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970" y="5234652"/>
            <a:ext cx="727175" cy="72739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3CBCB05-3F96-488C-A71D-1C49D39D012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498" y="5092826"/>
            <a:ext cx="1800388" cy="900466"/>
          </a:xfrm>
          <a:prstGeom prst="rect">
            <a:avLst/>
          </a:prstGeom>
        </p:spPr>
      </p:pic>
      <p:sp>
        <p:nvSpPr>
          <p:cNvPr id="12" name="Titolo 11">
            <a:extLst>
              <a:ext uri="{FF2B5EF4-FFF2-40B4-BE49-F238E27FC236}">
                <a16:creationId xmlns:a16="http://schemas.microsoft.com/office/drawing/2014/main" id="{E65E49AD-ED5A-CFAD-5BC8-67CD236B36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482" y="-1688764"/>
            <a:ext cx="10093881" cy="1272786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Sponsor</a:t>
            </a:r>
          </a:p>
        </p:txBody>
      </p:sp>
      <p:pic>
        <p:nvPicPr>
          <p:cNvPr id="15" name="Picture 14" descr="A logo with a black background&#10;&#10;AI-generated content may be incorrect.">
            <a:extLst>
              <a:ext uri="{FF2B5EF4-FFF2-40B4-BE49-F238E27FC236}">
                <a16:creationId xmlns:a16="http://schemas.microsoft.com/office/drawing/2014/main" id="{0CD309AC-1421-4142-D487-9716414B5AD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202" y="959423"/>
            <a:ext cx="5591530" cy="2796608"/>
          </a:xfrm>
          <a:prstGeom prst="rect">
            <a:avLst/>
          </a:prstGeom>
        </p:spPr>
      </p:pic>
      <p:pic>
        <p:nvPicPr>
          <p:cNvPr id="17" name="Picture 16" descr="A logo with blue squares and arrow&#10;&#10;AI-generated content may be incorrect.">
            <a:extLst>
              <a:ext uri="{FF2B5EF4-FFF2-40B4-BE49-F238E27FC236}">
                <a16:creationId xmlns:a16="http://schemas.microsoft.com/office/drawing/2014/main" id="{28290EA6-4AC8-E19E-72D5-68B12BA7C5D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69" y="3586410"/>
            <a:ext cx="2437994" cy="1219365"/>
          </a:xfrm>
          <a:prstGeom prst="rect">
            <a:avLst/>
          </a:prstGeom>
        </p:spPr>
      </p:pic>
      <p:pic>
        <p:nvPicPr>
          <p:cNvPr id="19" name="Picture 18" descr="A black and blue logo&#10;&#10;AI-generated content may be incorrect.">
            <a:extLst>
              <a:ext uri="{FF2B5EF4-FFF2-40B4-BE49-F238E27FC236}">
                <a16:creationId xmlns:a16="http://schemas.microsoft.com/office/drawing/2014/main" id="{29271295-7C7D-8AE3-7BE8-26129B1408A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672" y="3586410"/>
            <a:ext cx="2437995" cy="1219365"/>
          </a:xfrm>
          <a:prstGeom prst="rect">
            <a:avLst/>
          </a:prstGeom>
        </p:spPr>
      </p:pic>
      <p:pic>
        <p:nvPicPr>
          <p:cNvPr id="23" name="Picture 22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35BE7DA4-CDAD-3030-9AA8-267F20AA7856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371" y="3586410"/>
            <a:ext cx="2437994" cy="1219365"/>
          </a:xfrm>
          <a:prstGeom prst="rect">
            <a:avLst/>
          </a:prstGeom>
        </p:spPr>
      </p:pic>
      <p:pic>
        <p:nvPicPr>
          <p:cNvPr id="25" name="Picture 24" descr="A logo with blue and black text&#10;&#10;AI-generated content may be incorrect.">
            <a:extLst>
              <a:ext uri="{FF2B5EF4-FFF2-40B4-BE49-F238E27FC236}">
                <a16:creationId xmlns:a16="http://schemas.microsoft.com/office/drawing/2014/main" id="{46212FD0-D82E-663C-D3AD-25B42444C9A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7974" y="3586409"/>
            <a:ext cx="2437995" cy="1219365"/>
          </a:xfrm>
          <a:prstGeom prst="rect">
            <a:avLst/>
          </a:prstGeom>
        </p:spPr>
      </p:pic>
      <p:pic>
        <p:nvPicPr>
          <p:cNvPr id="27" name="Picture 26" descr="A close-up of a logo&#10;&#10;AI-generated content may be incorrect.">
            <a:extLst>
              <a:ext uri="{FF2B5EF4-FFF2-40B4-BE49-F238E27FC236}">
                <a16:creationId xmlns:a16="http://schemas.microsoft.com/office/drawing/2014/main" id="{4818B737-1FD9-9942-3124-6118629845AE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66" y="1118154"/>
            <a:ext cx="4956795" cy="2479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511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V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C27300C4-421D-4405-87C1-01BBAA9D102A}"/>
              </a:ext>
            </a:extLst>
          </p:cNvPr>
          <p:cNvSpPr/>
          <p:nvPr userDrawn="1"/>
        </p:nvSpPr>
        <p:spPr>
          <a:xfrm>
            <a:off x="6402796" y="1923260"/>
            <a:ext cx="2498151" cy="23233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3BC52BE1-DA7B-4B4B-A750-43DC5BAFD8E7}"/>
              </a:ext>
            </a:extLst>
          </p:cNvPr>
          <p:cNvSpPr/>
          <p:nvPr userDrawn="1"/>
        </p:nvSpPr>
        <p:spPr>
          <a:xfrm>
            <a:off x="0" y="5311859"/>
            <a:ext cx="11703050" cy="9860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5400" b="0" i="0" u="none" strike="noStrike" kern="1200" cap="none" spc="0" normalizeH="0" baseline="0" noProof="0" dirty="0">
                <a:ln>
                  <a:noFill/>
                </a:ln>
                <a:solidFill>
                  <a:srgbClr val="0B78BD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THANK YOU!!!</a:t>
            </a:r>
          </a:p>
        </p:txBody>
      </p:sp>
      <p:sp>
        <p:nvSpPr>
          <p:cNvPr id="5" name="Segnaposto immagine 2">
            <a:extLst>
              <a:ext uri="{FF2B5EF4-FFF2-40B4-BE49-F238E27FC236}">
                <a16:creationId xmlns:a16="http://schemas.microsoft.com/office/drawing/2014/main" id="{87C983A3-DC74-4C7F-BA9E-8FD9BACC78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02796" y="1928710"/>
            <a:ext cx="2498151" cy="23233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pic>
        <p:nvPicPr>
          <p:cNvPr id="2" name="Immagine 3" descr="Immagine che contiene grafica vettoriale&#10;&#10;Descrizione generata automaticamente">
            <a:extLst>
              <a:ext uri="{FF2B5EF4-FFF2-40B4-BE49-F238E27FC236}">
                <a16:creationId xmlns:a16="http://schemas.microsoft.com/office/drawing/2014/main" id="{7C441C78-08E4-4B75-9E79-2016E6D16E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391" y="1585194"/>
            <a:ext cx="3656746" cy="2999435"/>
          </a:xfrm>
          <a:prstGeom prst="rect">
            <a:avLst/>
          </a:prstGeom>
        </p:spPr>
      </p:pic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5E42B1C5-EC35-62BC-539E-AFCD95AF4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28376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defTabSz="914400">
              <a:defRPr/>
            </a:pPr>
            <a:r>
              <a:rPr lang="it-IT" sz="1800">
                <a:solidFill>
                  <a:prstClr val="black"/>
                </a:solidFill>
              </a:rPr>
              <a:t>#AzureDayRome</a:t>
            </a:r>
            <a:endParaRPr lang="it-IT" sz="1800" dirty="0">
              <a:solidFill>
                <a:prstClr val="black"/>
              </a:solidFill>
            </a:endParaRP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20335" y="6103273"/>
            <a:ext cx="7563096" cy="350588"/>
          </a:xfrm>
          <a:prstGeom prst="rect">
            <a:avLst/>
          </a:prstGeom>
        </p:spPr>
        <p:txBody>
          <a:bodyPr/>
          <a:lstStyle/>
          <a:p>
            <a:pPr defTabSz="914400">
              <a:defRPr/>
            </a:pPr>
            <a:endParaRPr lang="it-IT" sz="1800">
              <a:solidFill>
                <a:prstClr val="black"/>
              </a:solidFill>
            </a:endParaRPr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rgbClr val="0B78BD"/>
                </a:solidFill>
                <a:latin typeface="+mn-lt"/>
              </a:defRPr>
            </a:lvl1pPr>
          </a:lstStyle>
          <a:p>
            <a:r>
              <a:rPr lang="it-IT" dirty="0" err="1"/>
              <a:t>Question</a:t>
            </a:r>
            <a:r>
              <a:rPr lang="it-IT" dirty="0"/>
              <a:t> Time</a:t>
            </a:r>
          </a:p>
        </p:txBody>
      </p:sp>
      <p:pic>
        <p:nvPicPr>
          <p:cNvPr id="5" name="Google Shape;77;p15" descr="photo-1434030216411-0b793f4b4173.jpg">
            <a:extLst>
              <a:ext uri="{FF2B5EF4-FFF2-40B4-BE49-F238E27FC236}">
                <a16:creationId xmlns:a16="http://schemas.microsoft.com/office/drawing/2014/main" id="{722A8524-7FE9-45F2-ADA9-A2F63D65BDF5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28831" r="30600"/>
          <a:stretch/>
        </p:blipFill>
        <p:spPr>
          <a:xfrm>
            <a:off x="0" y="0"/>
            <a:ext cx="2282095" cy="658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E06A4069-F726-4503-98B9-94A133FC05F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0849" y="4903255"/>
            <a:ext cx="1031894" cy="103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995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bg>
      <p:bgPr>
        <a:solidFill>
          <a:srgbClr val="0B78BD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 hasCustomPrompt="1"/>
          </p:nvPr>
        </p:nvSpPr>
        <p:spPr>
          <a:xfrm>
            <a:off x="579632" y="3851575"/>
            <a:ext cx="10486207" cy="2210619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600" b="1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9pPr>
          </a:lstStyle>
          <a:p>
            <a:r>
              <a:rPr lang="it-IT" dirty="0"/>
              <a:t>DEMO</a:t>
            </a:r>
            <a:endParaRPr dirty="0"/>
          </a:p>
        </p:txBody>
      </p:sp>
      <p:pic>
        <p:nvPicPr>
          <p:cNvPr id="2" name="Immagine 4">
            <a:extLst>
              <a:ext uri="{FF2B5EF4-FFF2-40B4-BE49-F238E27FC236}">
                <a16:creationId xmlns:a16="http://schemas.microsoft.com/office/drawing/2014/main" id="{A3365441-1B3A-1755-3788-55A01EC64D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678" y="649709"/>
            <a:ext cx="3668935" cy="299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76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7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theme" Target="../theme/theme6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B78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8FA54CC7-9A7A-4045-B6C3-58856AE6AEB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28"/>
            <a:ext cx="1278976" cy="127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553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3" r:id="rId9"/>
    <p:sldLayoutId id="2147483764" r:id="rId10"/>
    <p:sldLayoutId id="21474837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B4F1C049-6E41-4F28-8D79-231F45AC5418}"/>
              </a:ext>
            </a:extLst>
          </p:cNvPr>
          <p:cNvSpPr/>
          <p:nvPr userDrawn="1"/>
        </p:nvSpPr>
        <p:spPr>
          <a:xfrm>
            <a:off x="0" y="0"/>
            <a:ext cx="1278976" cy="6567422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28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93C5AD0-FE2E-4D86-A507-E86907BB1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21791A-A567-4377-ABF1-F28ADCB75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4834" y="1261834"/>
            <a:ext cx="9755328" cy="4620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7CEABB-53CB-47F0-B538-540607AD10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F7A0EE-86E4-47D2-9966-E8417FAFE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54833" y="6103273"/>
            <a:ext cx="8528598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1EBF50F-5D1D-409E-88D8-03D976F8D979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28"/>
            <a:ext cx="1278976" cy="127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891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73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B78BD"/>
          </a:solidFill>
          <a:latin typeface="+mn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B78BD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B78B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B78B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B4F1C049-6E41-4F28-8D79-231F45AC5418}"/>
              </a:ext>
            </a:extLst>
          </p:cNvPr>
          <p:cNvSpPr/>
          <p:nvPr userDrawn="1"/>
        </p:nvSpPr>
        <p:spPr>
          <a:xfrm>
            <a:off x="0" y="1"/>
            <a:ext cx="11703050" cy="1148145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28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93C5AD0-FE2E-4D86-A507-E86907BB1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21791A-A567-4377-ABF1-F28ADCB75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3645" y="1261834"/>
            <a:ext cx="10756518" cy="4620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7CEABB-53CB-47F0-B538-540607AD10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F7A0EE-86E4-47D2-9966-E8417FAFE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645" y="6103273"/>
            <a:ext cx="9529786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1EBF50F-5D1D-409E-88D8-03D976F8D979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527"/>
            <a:ext cx="1165323" cy="116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241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7" r:id="rId6"/>
    <p:sldLayoutId id="2147483728" r:id="rId7"/>
    <p:sldLayoutId id="2147483729" r:id="rId8"/>
    <p:sldLayoutId id="2147483730" r:id="rId9"/>
    <p:sldLayoutId id="214748373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n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B78BD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B78B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B78B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93C5AD0-FE2E-4D86-A507-E86907BB1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21791A-A567-4377-ABF1-F28ADCB75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4834" y="1261834"/>
            <a:ext cx="9755328" cy="4620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7CEABB-53CB-47F0-B538-540607AD10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F7A0EE-86E4-47D2-9966-E8417FAFE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54833" y="6103273"/>
            <a:ext cx="8528598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1EBF50F-5D1D-409E-88D8-03D976F8D97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28"/>
            <a:ext cx="1278976" cy="127936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CC7B11A8-B49B-4B10-A7C4-40A2FA2540E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40" y="106049"/>
            <a:ext cx="1031894" cy="103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2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B78BD"/>
          </a:solidFill>
          <a:latin typeface="+mn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B78BD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B78B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B78B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B4F1C049-6E41-4F28-8D79-231F45AC5418}"/>
              </a:ext>
            </a:extLst>
          </p:cNvPr>
          <p:cNvSpPr/>
          <p:nvPr userDrawn="1"/>
        </p:nvSpPr>
        <p:spPr>
          <a:xfrm>
            <a:off x="0" y="0"/>
            <a:ext cx="2269556" cy="6567422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28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93C5AD0-FE2E-4D86-A507-E86907BB1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335" y="303955"/>
            <a:ext cx="8789827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21791A-A567-4377-ABF1-F28ADCB75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0335" y="1261834"/>
            <a:ext cx="8789827" cy="4620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7CEABB-53CB-47F0-B538-540607AD10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83431" y="6103273"/>
            <a:ext cx="1226731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F7A0EE-86E4-47D2-9966-E8417FAFE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20335" y="6103273"/>
            <a:ext cx="7563096" cy="350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1EBF50F-5D1D-409E-88D8-03D976F8D97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89" y="17529"/>
            <a:ext cx="1278976" cy="127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896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B78BD"/>
          </a:solidFill>
          <a:latin typeface="+mn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B78BD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B78B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B78B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B78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8FA54CC7-9A7A-4045-B6C3-58856AE6AEB3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28"/>
            <a:ext cx="1278976" cy="127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542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0" r:id="rId2"/>
    <p:sldLayoutId id="2147483701" r:id="rId3"/>
    <p:sldLayoutId id="2147483702" r:id="rId4"/>
    <p:sldLayoutId id="2147483685" r:id="rId5"/>
    <p:sldLayoutId id="2147483703" r:id="rId6"/>
    <p:sldLayoutId id="2147483705" r:id="rId7"/>
    <p:sldLayoutId id="2147483704" r:id="rId8"/>
    <p:sldLayoutId id="2147483707" r:id="rId9"/>
    <p:sldLayoutId id="2147483697" r:id="rId10"/>
    <p:sldLayoutId id="2147483706" r:id="rId11"/>
    <p:sldLayoutId id="2147483698" r:id="rId12"/>
    <p:sldLayoutId id="2147483732" r:id="rId13"/>
    <p:sldLayoutId id="214748369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blog/azure-ai-services-blog/announcing-general-availability-of-azure-ai-foundry-agent-service/4414352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zure/ai-services/agents/concepts/model-region-support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Session Banner - Oltre i chatbot: agenti AI autonomi con Azure AI Agent Service</a:t>
            </a:r>
          </a:p>
        </p:txBody>
      </p:sp>
      <p:pic>
        <p:nvPicPr>
          <p:cNvPr id="3" name="Banner for Oltre i chatbot: agenti AI autonomi con Azure AI Agent Service by Maurizio Moriconi" descr="913514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573000" cy="756208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E8C64-88EA-9AEE-560A-D13570141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Session Title">
            <a:extLst>
              <a:ext uri="{FF2B5EF4-FFF2-40B4-BE49-F238E27FC236}">
                <a16:creationId xmlns:a16="http://schemas.microsoft.com/office/drawing/2014/main" id="{FF0B4BAD-5740-E3A1-9FAE-7032202B0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Come sviluppiamo degli agenti?</a:t>
            </a:r>
            <a:endParaRPr dirty="0"/>
          </a:p>
        </p:txBody>
      </p:sp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57DAF272-FE99-BE65-6DAC-0E41DF006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734526"/>
            <a:ext cx="9755328" cy="4043422"/>
          </a:xfrm>
        </p:spPr>
        <p:txBody>
          <a:bodyPr>
            <a:normAutofit lnSpcReduction="10000"/>
          </a:bodyPr>
          <a:lstStyle/>
          <a:p>
            <a:pPr algn="just"/>
            <a:r>
              <a:rPr lang="it-IT" dirty="0"/>
              <a:t>OpenAI </a:t>
            </a:r>
            <a:r>
              <a:rPr lang="it-IT" dirty="0" err="1"/>
              <a:t>Assistants</a:t>
            </a:r>
            <a:r>
              <a:rPr lang="it-IT" dirty="0"/>
              <a:t> API</a:t>
            </a:r>
          </a:p>
          <a:p>
            <a:pPr algn="just"/>
            <a:endParaRPr lang="it-IT" dirty="0"/>
          </a:p>
          <a:p>
            <a:pPr algn="just"/>
            <a:r>
              <a:rPr lang="it-IT" dirty="0"/>
              <a:t>Semantic Kernel</a:t>
            </a:r>
          </a:p>
          <a:p>
            <a:pPr algn="just"/>
            <a:endParaRPr lang="it-IT" dirty="0"/>
          </a:p>
          <a:p>
            <a:pPr algn="just"/>
            <a:r>
              <a:rPr lang="it-IT" dirty="0"/>
              <a:t>Autogen</a:t>
            </a:r>
          </a:p>
          <a:p>
            <a:pPr algn="just"/>
            <a:endParaRPr lang="it-IT" dirty="0"/>
          </a:p>
          <a:p>
            <a:pPr algn="just"/>
            <a:r>
              <a:rPr lang="it-IT" dirty="0"/>
              <a:t>Microsoft </a:t>
            </a:r>
            <a:r>
              <a:rPr lang="it-IT" dirty="0" err="1"/>
              <a:t>Copilot</a:t>
            </a:r>
            <a:r>
              <a:rPr lang="it-IT" dirty="0"/>
              <a:t> Studio</a:t>
            </a:r>
          </a:p>
          <a:p>
            <a:pPr algn="just"/>
            <a:endParaRPr lang="it-IT" dirty="0"/>
          </a:p>
          <a:p>
            <a:pPr algn="just"/>
            <a:r>
              <a:rPr lang="it-IT" dirty="0"/>
              <a:t>Azure AI </a:t>
            </a:r>
            <a:r>
              <a:rPr lang="it-IT" dirty="0" err="1"/>
              <a:t>Foundry</a:t>
            </a:r>
            <a:r>
              <a:rPr lang="it-IT" dirty="0"/>
              <a:t> Agent Service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7287156-8874-8C6A-B072-02A8AB789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311" y="2849217"/>
            <a:ext cx="3735733" cy="373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372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C223A2-AFE6-553D-7B94-B88003ECA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DC308440-02B5-F5AD-DDEA-A2D0F708F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5"/>
            <a:ext cx="9755328" cy="48482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Un servizio completamente gestito per costruire, distribuire e gestire agenti AI autonomi, scalabili e integrati in Azure.</a:t>
            </a:r>
          </a:p>
          <a:p>
            <a:pPr>
              <a:buFontTx/>
              <a:buChar char="-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Definizione agenti: istruzioni, tools, configurazioni.</a:t>
            </a:r>
          </a:p>
          <a:p>
            <a:pPr>
              <a:buFontTx/>
              <a:buChar char="-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Runtime gestito su Azure, senza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deploy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manuali.</a:t>
            </a:r>
          </a:p>
          <a:p>
            <a:pPr>
              <a:buFontTx/>
              <a:buChar char="-"/>
            </a:pPr>
            <a:r>
              <a:rPr lang="it-IT" sz="1800" u="sng" dirty="0">
                <a:latin typeface="Calibri" panose="020F0502020204030204" pitchFamily="34" charset="0"/>
                <a:cs typeface="Calibri" panose="020F0502020204030204" pitchFamily="34" charset="0"/>
              </a:rPr>
              <a:t>Comunicazione standard con MCP e A2A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buFontTx/>
              <a:buChar char="-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Interfacce per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devs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: REST API, SDK, Azure AI Studio</a:t>
            </a:r>
          </a:p>
          <a:p>
            <a:pPr>
              <a:buFontTx/>
              <a:buChar char="-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Supporto a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CrewAI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LangChain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LlamaIndex</a:t>
            </a:r>
            <a:endParaRPr lang="it-IT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it-IT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🚀 Perché usarlo?</a:t>
            </a:r>
          </a:p>
          <a:p>
            <a:pPr>
              <a:buFontTx/>
              <a:buChar char="-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Riduce la complessità tecnica.</a:t>
            </a:r>
          </a:p>
          <a:p>
            <a:pPr>
              <a:buFontTx/>
              <a:buChar char="-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Accelera la produttività.</a:t>
            </a:r>
          </a:p>
          <a:p>
            <a:pPr>
              <a:buFontTx/>
              <a:buChar char="-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Si integra con i sistemi aziendali.</a:t>
            </a:r>
          </a:p>
          <a:p>
            <a:pPr>
              <a:buFontTx/>
              <a:buChar char="-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Include sicurezza e governance </a:t>
            </a:r>
            <a:r>
              <a:rPr lang="it-IT" sz="1800" b="1" u="sng" dirty="0" err="1">
                <a:latin typeface="Calibri" panose="020F0502020204030204" pitchFamily="34" charset="0"/>
                <a:cs typeface="Calibri" panose="020F0502020204030204" pitchFamily="34" charset="0"/>
              </a:rPr>
              <a:t>enterprise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677951D8-B8C9-67C3-3013-5A7ABE14F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Azure AI </a:t>
            </a:r>
            <a:r>
              <a:rPr lang="it-IT" dirty="0" err="1"/>
              <a:t>Foundry</a:t>
            </a:r>
            <a:r>
              <a:rPr lang="it-IT" dirty="0"/>
              <a:t> Agent Service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EB984B3E-935B-39E1-D528-6CF0A2C509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766" r="18093"/>
          <a:stretch>
            <a:fillRect/>
          </a:stretch>
        </p:blipFill>
        <p:spPr>
          <a:xfrm>
            <a:off x="6795384" y="3387847"/>
            <a:ext cx="4907666" cy="307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574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513E1-518B-A1DB-E8F0-546919563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BD75A033-BBF8-A3D0-11BC-6598BC953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Azure AI </a:t>
            </a:r>
            <a:r>
              <a:rPr lang="it-IT" dirty="0" err="1"/>
              <a:t>Foundry</a:t>
            </a:r>
            <a:r>
              <a:rPr lang="it-IT" dirty="0"/>
              <a:t> Agent Service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E4ADA09-0BDF-BBAE-160A-ED99A4B21CC0}"/>
              </a:ext>
            </a:extLst>
          </p:cNvPr>
          <p:cNvSpPr txBox="1"/>
          <p:nvPr/>
        </p:nvSpPr>
        <p:spPr>
          <a:xfrm>
            <a:off x="1898340" y="6103272"/>
            <a:ext cx="90683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hlinkClick r:id="rId3"/>
              </a:rPr>
              <a:t>https://techcommunity.microsoft.com/blog/azure-ai-services-blog/announcing-general-availability-of-azure-ai-foundry-agent-service/4414352</a:t>
            </a:r>
            <a:endParaRPr lang="it-IT" sz="1200" dirty="0"/>
          </a:p>
        </p:txBody>
      </p:sp>
      <p:pic>
        <p:nvPicPr>
          <p:cNvPr id="8" name="Segnaposto contenuto 7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CDFC8EFE-C3C3-5B22-A5FE-16E8F2EA28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834" y="1282330"/>
            <a:ext cx="5090352" cy="4478960"/>
          </a:xfr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6B48AB5-B935-FC34-DA68-46B2F8903302}"/>
              </a:ext>
            </a:extLst>
          </p:cNvPr>
          <p:cNvSpPr txBox="1"/>
          <p:nvPr/>
        </p:nvSpPr>
        <p:spPr>
          <a:xfrm>
            <a:off x="7192454" y="1783824"/>
            <a:ext cx="4117708" cy="3017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B78BD"/>
                </a:solidFill>
              </a:rPr>
              <a:t>Logic</a:t>
            </a:r>
            <a:r>
              <a:rPr lang="it-IT" b="1" dirty="0">
                <a:solidFill>
                  <a:srgbClr val="0B78BD"/>
                </a:solidFill>
              </a:rPr>
              <a:t> Apps </a:t>
            </a:r>
            <a:r>
              <a:rPr lang="it-IT" b="1" dirty="0" err="1">
                <a:solidFill>
                  <a:srgbClr val="0B78BD"/>
                </a:solidFill>
              </a:rPr>
              <a:t>Integrations</a:t>
            </a:r>
            <a:endParaRPr lang="it-IT" b="1" dirty="0">
              <a:solidFill>
                <a:srgbClr val="0B78B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B78BD"/>
                </a:solidFill>
              </a:rPr>
              <a:t>Knowledge </a:t>
            </a:r>
            <a:r>
              <a:rPr lang="it-IT" b="1" dirty="0" err="1">
                <a:solidFill>
                  <a:srgbClr val="0B78BD"/>
                </a:solidFill>
              </a:rPr>
              <a:t>Integrations</a:t>
            </a:r>
            <a:r>
              <a:rPr lang="it-IT" b="1" dirty="0">
                <a:solidFill>
                  <a:srgbClr val="0B78BD"/>
                </a:solidFill>
              </a:rPr>
              <a:t> </a:t>
            </a:r>
          </a:p>
          <a:p>
            <a:pPr marL="724662" lvl="1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B78BD"/>
                </a:solidFill>
              </a:rPr>
              <a:t>Sharepoint</a:t>
            </a:r>
            <a:r>
              <a:rPr lang="it-IT" b="1" dirty="0">
                <a:solidFill>
                  <a:srgbClr val="0B78BD"/>
                </a:solidFill>
              </a:rPr>
              <a:t>, </a:t>
            </a:r>
            <a:r>
              <a:rPr lang="it-IT" b="1" dirty="0" err="1">
                <a:solidFill>
                  <a:srgbClr val="0B78BD"/>
                </a:solidFill>
              </a:rPr>
              <a:t>Fabric</a:t>
            </a:r>
            <a:r>
              <a:rPr lang="it-IT" b="1" dirty="0">
                <a:solidFill>
                  <a:srgbClr val="0B78BD"/>
                </a:solidFill>
              </a:rPr>
              <a:t>, Bing </a:t>
            </a:r>
            <a:r>
              <a:rPr lang="it-IT" b="1" dirty="0" err="1">
                <a:solidFill>
                  <a:srgbClr val="0B78BD"/>
                </a:solidFill>
              </a:rPr>
              <a:t>Search</a:t>
            </a:r>
            <a:endParaRPr lang="it-IT" b="1" dirty="0">
              <a:solidFill>
                <a:srgbClr val="0B78B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B78BD"/>
                </a:solidFill>
              </a:rPr>
              <a:t>Third—part Partner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B78BD"/>
                </a:solidFill>
              </a:rPr>
              <a:t>Agent </a:t>
            </a:r>
            <a:r>
              <a:rPr lang="it-IT" b="1" dirty="0" err="1">
                <a:solidFill>
                  <a:srgbClr val="0B78BD"/>
                </a:solidFill>
              </a:rPr>
              <a:t>Catalog</a:t>
            </a:r>
            <a:endParaRPr lang="it-IT" b="1" dirty="0">
              <a:solidFill>
                <a:srgbClr val="0B78B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B78BD"/>
                </a:solidFill>
              </a:rPr>
              <a:t>Open </a:t>
            </a:r>
            <a:r>
              <a:rPr lang="it-IT" b="1" dirty="0" err="1">
                <a:solidFill>
                  <a:srgbClr val="0B78BD"/>
                </a:solidFill>
              </a:rPr>
              <a:t>Protocols</a:t>
            </a:r>
            <a:endParaRPr lang="it-IT" b="1" dirty="0">
              <a:solidFill>
                <a:srgbClr val="0B78BD"/>
              </a:solidFill>
            </a:endParaRPr>
          </a:p>
          <a:p>
            <a:pPr marL="724662" lvl="1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B78BD"/>
                </a:solidFill>
              </a:rPr>
              <a:t>A2A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B78BD"/>
                </a:solidFill>
              </a:rPr>
              <a:t>Expanded</a:t>
            </a:r>
            <a:r>
              <a:rPr lang="it-IT" b="1" dirty="0">
                <a:solidFill>
                  <a:srgbClr val="0B78BD"/>
                </a:solidFill>
              </a:rPr>
              <a:t> </a:t>
            </a:r>
            <a:r>
              <a:rPr lang="it-IT" b="1" dirty="0" err="1">
                <a:solidFill>
                  <a:srgbClr val="0B78BD"/>
                </a:solidFill>
              </a:rPr>
              <a:t>Ecosystem</a:t>
            </a:r>
            <a:endParaRPr lang="it-IT" b="1" dirty="0">
              <a:solidFill>
                <a:srgbClr val="0B78BD"/>
              </a:solidFill>
            </a:endParaRPr>
          </a:p>
          <a:p>
            <a:pPr marL="724662" lvl="1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B78BD"/>
                </a:solidFill>
              </a:rPr>
              <a:t>Crew AI</a:t>
            </a:r>
          </a:p>
          <a:p>
            <a:pPr marL="724662" lvl="1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B78BD"/>
                </a:solidFill>
              </a:rPr>
              <a:t>LangGraph</a:t>
            </a:r>
            <a:endParaRPr lang="it-IT" b="1" dirty="0">
              <a:solidFill>
                <a:srgbClr val="0B78BD"/>
              </a:solidFill>
            </a:endParaRPr>
          </a:p>
          <a:p>
            <a:pPr marL="724662" lvl="1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B78BD"/>
                </a:solidFill>
              </a:rPr>
              <a:t>LlamaIndex</a:t>
            </a:r>
            <a:endParaRPr lang="it-IT" dirty="0">
              <a:solidFill>
                <a:srgbClr val="0B78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607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A37EF8-E8A6-CF78-B663-AD5C058D8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21345FA2-1DC4-698A-2302-85041BAC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Azure AI </a:t>
            </a:r>
            <a:r>
              <a:rPr lang="it-IT" dirty="0" err="1"/>
              <a:t>Foundry</a:t>
            </a:r>
            <a:r>
              <a:rPr lang="it-IT" dirty="0"/>
              <a:t> Agent Service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9E410BC-1494-AE4D-BDC5-DD81D1ACD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965574"/>
            <a:ext cx="8622154" cy="542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6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1FC9D-F842-582E-D0F2-262E16345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Session Title">
            <a:extLst>
              <a:ext uri="{FF2B5EF4-FFF2-40B4-BE49-F238E27FC236}">
                <a16:creationId xmlns:a16="http://schemas.microsoft.com/office/drawing/2014/main" id="{EE44E178-E29E-F302-68E1-16A736D27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just"/>
            <a:r>
              <a:rPr lang="it-IT" dirty="0"/>
              <a:t>Componenti di un agente</a:t>
            </a:r>
          </a:p>
        </p:txBody>
      </p:sp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D370F538-1525-92AC-89BF-62A6A7EF73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111674"/>
            <a:ext cx="9755328" cy="4717626"/>
          </a:xfrm>
        </p:spPr>
        <p:txBody>
          <a:bodyPr>
            <a:normAutofit/>
          </a:bodyPr>
          <a:lstStyle/>
          <a:p>
            <a:pPr marL="0" indent="0" algn="just" rtl="0" eaLnBrk="1" latinLnBrk="0" hangingPunct="1">
              <a:lnSpc>
                <a:spcPct val="90000"/>
              </a:lnSpc>
              <a:spcBef>
                <a:spcPts val="1000"/>
              </a:spcBef>
              <a:buNone/>
            </a:pPr>
            <a:r>
              <a:rPr lang="it-IT" sz="2400" b="1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Modelli:</a:t>
            </a:r>
            <a:r>
              <a:rPr lang="it-IT" sz="2400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 Un modello LLM già distribuito, che consente all’agente di ragionare e generare risposte in linguaggio naturale a partire dai prompt. </a:t>
            </a:r>
          </a:p>
          <a:p>
            <a:pPr marL="0" indent="0" algn="just" rtl="0" eaLnBrk="1" latinLnBrk="0" hangingPunct="1">
              <a:lnSpc>
                <a:spcPct val="90000"/>
              </a:lnSpc>
              <a:spcBef>
                <a:spcPts val="1000"/>
              </a:spcBef>
              <a:buNone/>
            </a:pPr>
            <a:endParaRPr lang="it-IT" sz="2400" b="1" dirty="0">
              <a:solidFill>
                <a:srgbClr val="0B78BD"/>
              </a:solidFill>
              <a:effectLst/>
              <a:latin typeface="Calibri" panose="020F0502020204030204" pitchFamily="34" charset="0"/>
            </a:endParaRPr>
          </a:p>
          <a:p>
            <a:pPr marL="0" indent="0" algn="just" rtl="0" eaLnBrk="1" latinLnBrk="0" hangingPunct="1">
              <a:lnSpc>
                <a:spcPct val="90000"/>
              </a:lnSpc>
              <a:spcBef>
                <a:spcPts val="1000"/>
              </a:spcBef>
              <a:buNone/>
            </a:pPr>
            <a:r>
              <a:rPr lang="it-IT" sz="2400" b="1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Knowledge:</a:t>
            </a:r>
            <a:r>
              <a:rPr lang="it-IT" sz="2400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 Fonti di dati che aiutano l’agente a contestualizzare i prompt con informazioni rilevanti. </a:t>
            </a:r>
          </a:p>
          <a:p>
            <a:pPr marL="0" indent="0" algn="just" rtl="0" eaLnBrk="1" latinLnBrk="0" hangingPunct="1">
              <a:lnSpc>
                <a:spcPct val="90000"/>
              </a:lnSpc>
              <a:spcBef>
                <a:spcPts val="1000"/>
              </a:spcBef>
              <a:buNone/>
            </a:pPr>
            <a:endParaRPr lang="it-IT" sz="2400" b="1" dirty="0">
              <a:solidFill>
                <a:srgbClr val="0B78BD"/>
              </a:solidFill>
              <a:effectLst/>
              <a:latin typeface="Calibri" panose="020F0502020204030204" pitchFamily="34" charset="0"/>
            </a:endParaRPr>
          </a:p>
          <a:p>
            <a:pPr marL="0" indent="0" algn="just" rtl="0" eaLnBrk="1" latinLnBrk="0" hangingPunct="1">
              <a:lnSpc>
                <a:spcPct val="90000"/>
              </a:lnSpc>
              <a:spcBef>
                <a:spcPts val="1000"/>
              </a:spcBef>
              <a:buNone/>
            </a:pPr>
            <a:r>
              <a:rPr lang="it-IT" sz="2400" b="1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Tools:</a:t>
            </a:r>
            <a:r>
              <a:rPr lang="it-IT" sz="2400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 Funzionalità programmatiche che permettono all’agente di automatizzare compiti. Sono disponibili per la ricerca </a:t>
            </a:r>
            <a:r>
              <a:rPr lang="it-IT" sz="2400" b="1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Azure AI </a:t>
            </a:r>
            <a:r>
              <a:rPr lang="it-IT" sz="2400" b="1" dirty="0" err="1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Search</a:t>
            </a:r>
            <a:r>
              <a:rPr lang="it-IT" sz="2400" b="1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it-IT" sz="2400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e </a:t>
            </a:r>
            <a:r>
              <a:rPr lang="it-IT" sz="2400" b="1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Bing</a:t>
            </a:r>
            <a:r>
              <a:rPr lang="it-IT" sz="2400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, oltre a un interprete di codice che consente di scrivere ed eseguire codice </a:t>
            </a:r>
            <a:r>
              <a:rPr lang="it-IT" sz="2400" b="1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Python</a:t>
            </a:r>
            <a:r>
              <a:rPr lang="it-IT" sz="2400" dirty="0">
                <a:solidFill>
                  <a:srgbClr val="0B78BD"/>
                </a:solidFill>
                <a:effectLst/>
                <a:latin typeface="Calibri" panose="020F0502020204030204" pitchFamily="34" charset="0"/>
              </a:rPr>
              <a:t>.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82567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A9BBF-65F6-1A59-8D27-DC53F2642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Session Title">
            <a:extLst>
              <a:ext uri="{FF2B5EF4-FFF2-40B4-BE49-F238E27FC236}">
                <a16:creationId xmlns:a16="http://schemas.microsoft.com/office/drawing/2014/main" id="{7BDFD176-F625-C7D8-5B41-65A55FA88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just"/>
            <a:r>
              <a:rPr lang="it-IT" dirty="0"/>
              <a:t>Modelli supportati</a:t>
            </a:r>
          </a:p>
        </p:txBody>
      </p:sp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41E6045A-0617-A76B-E9F0-1512E265B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111674"/>
            <a:ext cx="9755328" cy="4717626"/>
          </a:xfrm>
        </p:spPr>
        <p:txBody>
          <a:bodyPr>
            <a:normAutofit fontScale="92500" lnSpcReduction="10000"/>
          </a:bodyPr>
          <a:lstStyle/>
          <a:p>
            <a:r>
              <a:rPr lang="it-IT" b="1" dirty="0"/>
              <a:t>Azure OpenAI models</a:t>
            </a:r>
          </a:p>
          <a:p>
            <a:pPr lvl="1"/>
            <a:r>
              <a:rPr lang="it-IT" dirty="0"/>
              <a:t>gpt-35, 4, 4 turbo</a:t>
            </a:r>
          </a:p>
          <a:p>
            <a:pPr lvl="1"/>
            <a:r>
              <a:rPr lang="it-IT" dirty="0" err="1"/>
              <a:t>gpt</a:t>
            </a:r>
            <a:r>
              <a:rPr lang="it-IT" dirty="0"/>
              <a:t> 4o</a:t>
            </a:r>
          </a:p>
          <a:p>
            <a:pPr lvl="1"/>
            <a:r>
              <a:rPr lang="it-IT" dirty="0" err="1"/>
              <a:t>gpt</a:t>
            </a:r>
            <a:r>
              <a:rPr lang="it-IT" dirty="0"/>
              <a:t> 4.1</a:t>
            </a:r>
          </a:p>
          <a:p>
            <a:pPr lvl="1"/>
            <a:r>
              <a:rPr lang="it-IT" dirty="0"/>
              <a:t>o1</a:t>
            </a:r>
          </a:p>
          <a:p>
            <a:pPr lvl="1"/>
            <a:r>
              <a:rPr lang="it-IT" dirty="0"/>
              <a:t>o3-mini</a:t>
            </a:r>
          </a:p>
          <a:p>
            <a:r>
              <a:rPr lang="it-IT" b="1" dirty="0"/>
              <a:t>Non-Microsoft models</a:t>
            </a:r>
          </a:p>
          <a:p>
            <a:pPr lvl="1"/>
            <a:r>
              <a:rPr lang="it-IT" dirty="0"/>
              <a:t>Meta-Llama-405B</a:t>
            </a:r>
          </a:p>
          <a:p>
            <a:r>
              <a:rPr lang="it-IT" b="1" dirty="0"/>
              <a:t>Azure AI </a:t>
            </a:r>
            <a:r>
              <a:rPr lang="it-IT" b="1" dirty="0" err="1"/>
              <a:t>Foundry</a:t>
            </a:r>
            <a:r>
              <a:rPr lang="it-IT" b="1" dirty="0"/>
              <a:t> models</a:t>
            </a:r>
          </a:p>
          <a:p>
            <a:pPr marL="457200" lvl="1" indent="0">
              <a:buNone/>
            </a:pPr>
            <a:br>
              <a:rPr lang="it-IT" dirty="0"/>
            </a:br>
            <a:br>
              <a:rPr lang="it-IT" dirty="0"/>
            </a:br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443469D-1D03-2D40-1A81-AD80211D818E}"/>
              </a:ext>
            </a:extLst>
          </p:cNvPr>
          <p:cNvSpPr txBox="1"/>
          <p:nvPr/>
        </p:nvSpPr>
        <p:spPr>
          <a:xfrm>
            <a:off x="3452964" y="6000626"/>
            <a:ext cx="5959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hlinkClick r:id="rId3"/>
              </a:rPr>
              <a:t>https://learn.microsoft.com/en-us/azure/ai-services/agents/concepts/model-region-support</a:t>
            </a:r>
            <a:endParaRPr lang="it-IT" sz="1200" dirty="0"/>
          </a:p>
        </p:txBody>
      </p:sp>
      <p:pic>
        <p:nvPicPr>
          <p:cNvPr id="8" name="Immagine 7" descr="Immagine che contiene testo, schermata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CDE57B5E-D639-FDA5-5A3E-F3251E510E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818" y="1490662"/>
            <a:ext cx="6345944" cy="36036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07815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0B388-E786-0DDF-F6B7-B1EB14B09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6AFBF3E1-3EAC-460E-C367-31890D577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312960"/>
            <a:ext cx="9755328" cy="4968035"/>
          </a:xfrm>
        </p:spPr>
        <p:txBody>
          <a:bodyPr>
            <a:normAutofit/>
          </a:bodyPr>
          <a:lstStyle/>
          <a:p>
            <a:r>
              <a:rPr lang="it-IT" b="1" dirty="0"/>
              <a:t>Dati privati</a:t>
            </a:r>
            <a:r>
              <a:rPr lang="it-IT" dirty="0"/>
              <a:t>: Azure AI </a:t>
            </a:r>
            <a:r>
              <a:rPr lang="it-IT" dirty="0" err="1"/>
              <a:t>Search</a:t>
            </a:r>
            <a:r>
              <a:rPr lang="it-IT" dirty="0"/>
              <a:t>, File </a:t>
            </a:r>
            <a:r>
              <a:rPr lang="it-IT" dirty="0" err="1"/>
              <a:t>Search</a:t>
            </a:r>
            <a:r>
              <a:rPr lang="it-IT" dirty="0"/>
              <a:t>, Microsoft </a:t>
            </a:r>
            <a:r>
              <a:rPr lang="it-IT" dirty="0" err="1"/>
              <a:t>Fabric</a:t>
            </a:r>
            <a:r>
              <a:rPr lang="it-IT" dirty="0"/>
              <a:t>, </a:t>
            </a:r>
            <a:r>
              <a:rPr lang="it-IT" dirty="0" err="1"/>
              <a:t>Sharepoint</a:t>
            </a:r>
            <a:endParaRPr lang="it-IT" dirty="0"/>
          </a:p>
          <a:p>
            <a:endParaRPr lang="it-IT" dirty="0"/>
          </a:p>
          <a:p>
            <a:r>
              <a:rPr lang="it-IT" b="1" dirty="0"/>
              <a:t>Dati pubblici su web</a:t>
            </a:r>
            <a:r>
              <a:rPr lang="it-IT" dirty="0"/>
              <a:t>: Grounding with Bing </a:t>
            </a:r>
            <a:r>
              <a:rPr lang="it-IT" dirty="0" err="1"/>
              <a:t>Search</a:t>
            </a:r>
            <a:endParaRPr lang="it-IT" dirty="0"/>
          </a:p>
          <a:p>
            <a:endParaRPr lang="it-IT" b="1" dirty="0"/>
          </a:p>
          <a:p>
            <a:r>
              <a:rPr lang="it-IT" b="1" dirty="0"/>
              <a:t>Dati terze parti</a:t>
            </a:r>
            <a:r>
              <a:rPr lang="it-IT" dirty="0"/>
              <a:t>: Tripadvisor, Morningstar</a:t>
            </a:r>
          </a:p>
          <a:p>
            <a:endParaRPr lang="it-IT" b="1" dirty="0"/>
          </a:p>
          <a:p>
            <a:r>
              <a:rPr lang="it-IT" b="1" dirty="0"/>
              <a:t>Dati non strutturati</a:t>
            </a:r>
            <a:r>
              <a:rPr lang="it-IT" dirty="0"/>
              <a:t>: Azure AI </a:t>
            </a:r>
            <a:r>
              <a:rPr lang="it-IT" dirty="0" err="1"/>
              <a:t>Search</a:t>
            </a:r>
            <a:r>
              <a:rPr lang="it-IT" dirty="0"/>
              <a:t>, File </a:t>
            </a:r>
            <a:r>
              <a:rPr lang="it-IT" dirty="0" err="1"/>
              <a:t>Search</a:t>
            </a:r>
            <a:endParaRPr lang="it-IT" dirty="0"/>
          </a:p>
          <a:p>
            <a:endParaRPr lang="it-IT" b="1" dirty="0"/>
          </a:p>
          <a:p>
            <a:r>
              <a:rPr lang="it-IT" b="1" dirty="0"/>
              <a:t>Dati strutturati</a:t>
            </a:r>
            <a:r>
              <a:rPr lang="it-IT" dirty="0"/>
              <a:t>: Microsoft </a:t>
            </a:r>
            <a:r>
              <a:rPr lang="it-IT" dirty="0" err="1"/>
              <a:t>Fabric</a:t>
            </a:r>
            <a:r>
              <a:rPr lang="it-IT" dirty="0"/>
              <a:t> e altro</a:t>
            </a:r>
            <a:br>
              <a:rPr lang="it-IT" dirty="0"/>
            </a:br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7F1419D0-2844-3776-6C3A-A591FE23C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Knowledge tools</a:t>
            </a:r>
          </a:p>
        </p:txBody>
      </p:sp>
    </p:spTree>
    <p:extLst>
      <p:ext uri="{BB962C8B-B14F-4D97-AF65-F5344CB8AC3E}">
        <p14:creationId xmlns:p14="http://schemas.microsoft.com/office/powerpoint/2010/main" val="4240020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8F37EE-31D8-A361-3299-2BED8B51BA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E7DA9437-6BDE-16B5-0D4F-8E62EF581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312960"/>
            <a:ext cx="9755328" cy="4968035"/>
          </a:xfrm>
        </p:spPr>
        <p:txBody>
          <a:bodyPr>
            <a:normAutofit/>
          </a:bodyPr>
          <a:lstStyle/>
          <a:p>
            <a:r>
              <a:rPr lang="it-IT" b="1" dirty="0"/>
              <a:t>Azure </a:t>
            </a:r>
            <a:r>
              <a:rPr lang="it-IT" b="1" dirty="0" err="1"/>
              <a:t>Logic</a:t>
            </a:r>
            <a:r>
              <a:rPr lang="it-IT" b="1" dirty="0"/>
              <a:t> Apps</a:t>
            </a:r>
            <a:r>
              <a:rPr lang="it-IT" dirty="0"/>
              <a:t>: Questa azione consente di aggiungere workflow con soluzioni low-code/no-code e di connettere applicazioni, dati e servizi.</a:t>
            </a:r>
          </a:p>
          <a:p>
            <a:r>
              <a:rPr lang="it-IT" b="1" dirty="0" err="1"/>
              <a:t>OpenAPI</a:t>
            </a:r>
            <a:r>
              <a:rPr lang="it-IT" b="1" dirty="0"/>
              <a:t> </a:t>
            </a:r>
            <a:r>
              <a:rPr lang="it-IT" b="1" dirty="0" err="1"/>
              <a:t>specification</a:t>
            </a:r>
            <a:r>
              <a:rPr lang="it-IT" b="1" dirty="0"/>
              <a:t> tools</a:t>
            </a:r>
            <a:r>
              <a:rPr lang="it-IT" dirty="0"/>
              <a:t>: richiamo di API esterne utilizzando una specifica </a:t>
            </a:r>
            <a:r>
              <a:rPr lang="it-IT" dirty="0" err="1"/>
              <a:t>OpenAPI</a:t>
            </a:r>
            <a:r>
              <a:rPr lang="it-IT" dirty="0"/>
              <a:t> 3.0. </a:t>
            </a:r>
          </a:p>
          <a:p>
            <a:r>
              <a:rPr lang="it-IT" b="1" dirty="0"/>
              <a:t>Azure </a:t>
            </a:r>
            <a:r>
              <a:rPr lang="it-IT" b="1" dirty="0" err="1"/>
              <a:t>Functions</a:t>
            </a:r>
            <a:r>
              <a:rPr lang="it-IT" dirty="0"/>
              <a:t>: Supportano trigger e </a:t>
            </a:r>
            <a:r>
              <a:rPr lang="it-IT" dirty="0" err="1"/>
              <a:t>binding</a:t>
            </a:r>
            <a:r>
              <a:rPr lang="it-IT" dirty="0"/>
              <a:t>, che semplificano l’interazione degli agenti AI con sistemi e servizi esterni. </a:t>
            </a:r>
            <a:br>
              <a:rPr lang="it-IT" dirty="0"/>
            </a:br>
            <a:r>
              <a:rPr lang="it-IT" dirty="0"/>
              <a:t>I trigger determinano quando eseguire una funzione, mentre i </a:t>
            </a:r>
            <a:r>
              <a:rPr lang="it-IT" dirty="0" err="1"/>
              <a:t>binding</a:t>
            </a:r>
            <a:r>
              <a:rPr lang="it-IT" dirty="0"/>
              <a:t> facilitano il collegamento a sorgenti di dati in input o output.</a:t>
            </a:r>
          </a:p>
          <a:p>
            <a:r>
              <a:rPr lang="it-IT" b="1" dirty="0" err="1"/>
              <a:t>Function</a:t>
            </a:r>
            <a:r>
              <a:rPr lang="it-IT" b="1" dirty="0"/>
              <a:t> </a:t>
            </a:r>
            <a:r>
              <a:rPr lang="it-IT" b="1" dirty="0" err="1"/>
              <a:t>calling</a:t>
            </a:r>
            <a:r>
              <a:rPr lang="it-IT" dirty="0"/>
              <a:t>: consente di descrivere a un agente la struttura di funzioni personalizzate e di restituire le funzioni da invocare insieme ai relativi argomenti.</a:t>
            </a:r>
          </a:p>
          <a:p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7EED5DE0-32AB-F647-90A4-FC94F9146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Action tools</a:t>
            </a:r>
          </a:p>
        </p:txBody>
      </p:sp>
    </p:spTree>
    <p:extLst>
      <p:ext uri="{BB962C8B-B14F-4D97-AF65-F5344CB8AC3E}">
        <p14:creationId xmlns:p14="http://schemas.microsoft.com/office/powerpoint/2010/main" val="1451277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1620CA-7E17-DB81-EC9C-EF73A92BB5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777AE84F-460C-3142-8886-023F8A055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4"/>
            <a:ext cx="9755328" cy="496803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it-IT" b="1" dirty="0" err="1"/>
              <a:t>Threads</a:t>
            </a:r>
            <a:r>
              <a:rPr lang="it-IT" b="1" dirty="0"/>
              <a:t>: </a:t>
            </a:r>
            <a:r>
              <a:rPr lang="it-IT" dirty="0"/>
              <a:t>Sono sessioni di conversazione tra un agente e un utente. </a:t>
            </a:r>
          </a:p>
          <a:p>
            <a:pPr marL="0" indent="0">
              <a:buNone/>
            </a:pPr>
            <a:r>
              <a:rPr lang="it-IT" i="1" dirty="0"/>
              <a:t>Conservano i messaggi e gestiscono </a:t>
            </a:r>
            <a:r>
              <a:rPr lang="it-IT" b="1" i="1" u="sng" dirty="0"/>
              <a:t>automaticamente</a:t>
            </a:r>
            <a:r>
              <a:rPr lang="it-IT" i="1" dirty="0"/>
              <a:t> il </a:t>
            </a:r>
            <a:r>
              <a:rPr lang="it-IT" i="1" dirty="0" err="1"/>
              <a:t>truncation</a:t>
            </a:r>
            <a:r>
              <a:rPr lang="it-IT" i="1" dirty="0"/>
              <a:t> (ossia il taglio del contenuto) per rientrare nel contesto supportato dal modello.</a:t>
            </a:r>
            <a:br>
              <a:rPr lang="it-IT" i="1" dirty="0"/>
            </a:br>
            <a:endParaRPr lang="it-IT" i="1" dirty="0"/>
          </a:p>
          <a:p>
            <a:pPr marL="0" indent="0">
              <a:buNone/>
            </a:pPr>
            <a:r>
              <a:rPr lang="it-IT" b="1" dirty="0" err="1"/>
              <a:t>Messages</a:t>
            </a:r>
            <a:r>
              <a:rPr lang="it-IT" b="1" dirty="0"/>
              <a:t>: </a:t>
            </a:r>
            <a:r>
              <a:rPr lang="it-IT" dirty="0"/>
              <a:t>Sono le singole unità di comunicazione all’interno di un </a:t>
            </a:r>
            <a:r>
              <a:rPr lang="it-IT" dirty="0" err="1"/>
              <a:t>thread</a:t>
            </a:r>
            <a:r>
              <a:rPr lang="it-IT" dirty="0"/>
              <a:t>. </a:t>
            </a:r>
          </a:p>
          <a:p>
            <a:pPr marL="0" indent="0">
              <a:buNone/>
            </a:pPr>
            <a:r>
              <a:rPr lang="it-IT" i="1" dirty="0"/>
              <a:t>Possono essere creati sia dall’agente che dall’utente e possono contenere testo o altri file. I messaggi vengono memorizzati come elenco all’interno del </a:t>
            </a:r>
            <a:r>
              <a:rPr lang="it-IT" i="1" dirty="0" err="1"/>
              <a:t>thread</a:t>
            </a:r>
            <a:r>
              <a:rPr lang="it-IT" i="1" dirty="0"/>
              <a:t>, permettendo una conversazione strutturata e ordinata.</a:t>
            </a:r>
          </a:p>
          <a:p>
            <a:pPr marL="0" indent="0">
              <a:buNone/>
            </a:pPr>
            <a:endParaRPr lang="it-IT" b="1" dirty="0"/>
          </a:p>
          <a:p>
            <a:pPr marL="0" indent="0">
              <a:buNone/>
            </a:pPr>
            <a:r>
              <a:rPr lang="it-IT" b="1" dirty="0" err="1"/>
              <a:t>Runs</a:t>
            </a:r>
            <a:r>
              <a:rPr lang="it-IT" b="1" dirty="0"/>
              <a:t>: </a:t>
            </a:r>
            <a:r>
              <a:rPr lang="it-IT" dirty="0"/>
              <a:t>Consiste nell’invocazione dell’agente sul </a:t>
            </a:r>
            <a:r>
              <a:rPr lang="it-IT" dirty="0" err="1"/>
              <a:t>thread</a:t>
            </a:r>
            <a:r>
              <a:rPr lang="it-IT" dirty="0"/>
              <a:t>: l’agente elabora i messaggi presenti e può aggiungere nuovi messaggi (cioè le risposte dell’agente stesso). </a:t>
            </a:r>
          </a:p>
          <a:p>
            <a:pPr marL="0" indent="0">
              <a:buNone/>
            </a:pPr>
            <a:br>
              <a:rPr lang="it-IT" dirty="0"/>
            </a:br>
            <a:r>
              <a:rPr lang="it-IT" dirty="0"/>
              <a:t>Utilizzando la configurazione assegnata e i messaggi del </a:t>
            </a:r>
            <a:r>
              <a:rPr lang="it-IT" dirty="0" err="1"/>
              <a:t>thread</a:t>
            </a:r>
            <a:r>
              <a:rPr lang="it-IT" dirty="0"/>
              <a:t>, l’agente esegue compiti richiamando modelli e strumenti. </a:t>
            </a:r>
            <a:br>
              <a:rPr lang="it-IT" dirty="0"/>
            </a:br>
            <a:endParaRPr lang="it-IT" dirty="0"/>
          </a:p>
          <a:p>
            <a:pPr marL="0" indent="0">
              <a:buNone/>
            </a:pPr>
            <a:r>
              <a:rPr lang="it-IT" dirty="0"/>
              <a:t>Durante la </a:t>
            </a:r>
            <a:r>
              <a:rPr lang="it-IT" dirty="0" err="1"/>
              <a:t>run</a:t>
            </a:r>
            <a:r>
              <a:rPr lang="it-IT" dirty="0"/>
              <a:t>, i nuovi messaggi generati vengono aggiunti automaticamente al </a:t>
            </a:r>
            <a:r>
              <a:rPr lang="it-IT" dirty="0" err="1"/>
              <a:t>thread</a:t>
            </a:r>
            <a:r>
              <a:rPr lang="it-IT" dirty="0"/>
              <a:t>.</a:t>
            </a:r>
          </a:p>
          <a:p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2D37ED98-2063-BBE4-AE0E-EA2D57423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/>
              <a:t>Concetti base: Threads, Runs, Messages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78375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6141CD-52D8-5364-8975-98E25F9A8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68D9D2DD-484D-F4B5-28D4-F22FE5FBA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312960"/>
            <a:ext cx="9755328" cy="496803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it-IT" dirty="0" err="1"/>
              <a:t>Pre</a:t>
            </a:r>
            <a:r>
              <a:rPr lang="it-IT" dirty="0"/>
              <a:t>-requisiti:  </a:t>
            </a:r>
          </a:p>
          <a:p>
            <a:pPr marL="0" indent="0">
              <a:buNone/>
            </a:pPr>
            <a:br>
              <a:rPr lang="it-IT" dirty="0"/>
            </a:br>
            <a:r>
              <a:rPr lang="it-IT" dirty="0"/>
              <a:t>- </a:t>
            </a:r>
            <a:r>
              <a:rPr lang="it-IT" b="1" u="sng" dirty="0"/>
              <a:t>Creazione di un progetto su Azure AI </a:t>
            </a:r>
            <a:r>
              <a:rPr lang="it-IT" b="1" u="sng" dirty="0" err="1"/>
              <a:t>Foundry</a:t>
            </a:r>
            <a:endParaRPr lang="it-IT" b="1" u="sng" dirty="0"/>
          </a:p>
          <a:p>
            <a:pPr marL="0" indent="0">
              <a:buNone/>
            </a:pPr>
            <a:r>
              <a:rPr lang="it-IT" b="1" u="sng" dirty="0"/>
              <a:t>- </a:t>
            </a:r>
            <a:r>
              <a:rPr lang="it-IT" b="1" u="sng" dirty="0" err="1"/>
              <a:t>Deploy</a:t>
            </a:r>
            <a:r>
              <a:rPr lang="it-IT" b="1" u="sng" dirty="0"/>
              <a:t> di un modello LLM</a:t>
            </a:r>
            <a:br>
              <a:rPr lang="it-IT" b="1" u="sng" dirty="0"/>
            </a:br>
            <a:br>
              <a:rPr lang="it-IT" b="1" u="sng" dirty="0"/>
            </a:br>
            <a:r>
              <a:rPr lang="it-IT" b="1" u="sng" dirty="0"/>
              <a:t>https://</a:t>
            </a:r>
            <a:r>
              <a:rPr lang="it-IT" b="1" u="sng" dirty="0" err="1"/>
              <a:t>ai.azure.com</a:t>
            </a:r>
            <a:endParaRPr lang="it-IT" b="1" u="sng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E’ possibile creare un agente da:</a:t>
            </a:r>
          </a:p>
          <a:p>
            <a:pPr marL="0" indent="0">
              <a:buNone/>
            </a:pPr>
            <a:endParaRPr lang="it-IT" dirty="0"/>
          </a:p>
          <a:p>
            <a:pPr>
              <a:buFontTx/>
              <a:buChar char="-"/>
            </a:pPr>
            <a:r>
              <a:rPr lang="it-IT" dirty="0"/>
              <a:t>Azure AI </a:t>
            </a:r>
            <a:r>
              <a:rPr lang="it-IT" dirty="0" err="1"/>
              <a:t>Foundry</a:t>
            </a:r>
            <a:r>
              <a:rPr lang="it-IT" dirty="0"/>
              <a:t> Portal</a:t>
            </a:r>
          </a:p>
          <a:p>
            <a:pPr>
              <a:buFontTx/>
              <a:buChar char="-"/>
            </a:pPr>
            <a:r>
              <a:rPr lang="it-IT" dirty="0"/>
              <a:t>Sviluppo di codice:</a:t>
            </a:r>
          </a:p>
          <a:p>
            <a:pPr lvl="1">
              <a:buFontTx/>
              <a:buChar char="-"/>
            </a:pPr>
            <a:r>
              <a:rPr lang="it-IT" dirty="0"/>
              <a:t>C#</a:t>
            </a:r>
          </a:p>
          <a:p>
            <a:pPr lvl="1">
              <a:buFontTx/>
              <a:buChar char="-"/>
            </a:pPr>
            <a:r>
              <a:rPr lang="it-IT" dirty="0"/>
              <a:t>Python</a:t>
            </a:r>
          </a:p>
          <a:p>
            <a:pPr lvl="1">
              <a:buFontTx/>
              <a:buChar char="-"/>
            </a:pPr>
            <a:r>
              <a:rPr lang="it-IT" dirty="0" err="1"/>
              <a:t>TypeScript</a:t>
            </a:r>
            <a:r>
              <a:rPr lang="it-IT" dirty="0"/>
              <a:t> </a:t>
            </a:r>
          </a:p>
          <a:p>
            <a:pPr>
              <a:buFontTx/>
              <a:buChar char="-"/>
            </a:pPr>
            <a:r>
              <a:rPr lang="it-IT" dirty="0" err="1"/>
              <a:t>Rest</a:t>
            </a:r>
            <a:r>
              <a:rPr lang="it-IT" dirty="0"/>
              <a:t> API</a:t>
            </a:r>
          </a:p>
          <a:p>
            <a:pPr>
              <a:buFontTx/>
              <a:buChar char="-"/>
            </a:pPr>
            <a:r>
              <a:rPr lang="it-IT" dirty="0"/>
              <a:t>Visual studio Code extension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E027AABB-57CC-9FD8-C363-E656CB7AD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Quick start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AC06EAB-BCD1-D138-FC23-BEB9A4FEE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653" y="2000803"/>
            <a:ext cx="3761822" cy="376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Session Title"/>
          <p:cNvSpPr>
            <a:spLocks noGrp="1"/>
          </p:cNvSpPr>
          <p:nvPr>
            <p:ph type="ctrTitle"/>
          </p:nvPr>
        </p:nvSpPr>
        <p:spPr>
          <a:xfrm>
            <a:off x="1791954" y="2146853"/>
            <a:ext cx="9778574" cy="3541547"/>
          </a:xfrm>
        </p:spPr>
        <p:txBody>
          <a:bodyPr/>
          <a:lstStyle/>
          <a:p>
            <a:r>
              <a:rPr sz="5400" dirty="0" err="1"/>
              <a:t>Oltre</a:t>
            </a:r>
            <a:r>
              <a:rPr sz="5400" dirty="0"/>
              <a:t> </a:t>
            </a:r>
            <a:r>
              <a:rPr sz="5400" dirty="0" err="1"/>
              <a:t>i</a:t>
            </a:r>
            <a:r>
              <a:rPr sz="5400" dirty="0"/>
              <a:t> chatbot: </a:t>
            </a:r>
            <a:br>
              <a:rPr lang="it-IT" sz="5400" dirty="0"/>
            </a:br>
            <a:r>
              <a:rPr sz="5400" dirty="0" err="1"/>
              <a:t>agenti</a:t>
            </a:r>
            <a:r>
              <a:rPr sz="5400" dirty="0"/>
              <a:t> AI </a:t>
            </a:r>
            <a:r>
              <a:rPr sz="5400" dirty="0" err="1"/>
              <a:t>autonomi</a:t>
            </a:r>
            <a:r>
              <a:rPr sz="5400" dirty="0"/>
              <a:t> con </a:t>
            </a:r>
            <a:br>
              <a:rPr lang="it-IT" sz="5400" dirty="0"/>
            </a:br>
            <a:r>
              <a:rPr sz="4800" strike="sngStrike" dirty="0"/>
              <a:t>Azure AI Agent Service</a:t>
            </a:r>
            <a:r>
              <a:rPr lang="it-IT" sz="4800" strike="sngStrike" dirty="0"/>
              <a:t> </a:t>
            </a:r>
            <a:br>
              <a:rPr lang="it-IT" sz="4800" strike="sngStrike" dirty="0"/>
            </a:br>
            <a:r>
              <a:rPr lang="it-IT" sz="4800" dirty="0"/>
              <a:t>Azure AI </a:t>
            </a:r>
            <a:r>
              <a:rPr lang="it-IT" sz="4800" dirty="0" err="1"/>
              <a:t>Foundry</a:t>
            </a:r>
            <a:r>
              <a:rPr lang="it-IT" sz="4800" dirty="0"/>
              <a:t> Agent Service</a:t>
            </a:r>
            <a:endParaRPr sz="5400" strike="sngStrike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0E060-60CB-6AF9-04AD-2AE878864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9866EA83-5C3A-EC28-BD4B-A0D53B448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Creazione progetto AI </a:t>
            </a:r>
            <a:r>
              <a:rPr lang="it-IT" dirty="0" err="1"/>
              <a:t>Foundry</a:t>
            </a:r>
            <a:endParaRPr lang="it-IT" dirty="0"/>
          </a:p>
        </p:txBody>
      </p:sp>
      <p:pic>
        <p:nvPicPr>
          <p:cNvPr id="9" name="Immagine 8" descr="Immagine che contiene testo, software, Software multimediale, schermata&#10;&#10;Il contenuto generato dall'IA potrebbe non essere corretto.">
            <a:extLst>
              <a:ext uri="{FF2B5EF4-FFF2-40B4-BE49-F238E27FC236}">
                <a16:creationId xmlns:a16="http://schemas.microsoft.com/office/drawing/2014/main" id="{9E04D5B4-9CB5-DEC8-7EC8-0B3DFE8DC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834" y="1460860"/>
            <a:ext cx="9793158" cy="34424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435863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94B7E-83BD-9AFF-23B0-D7BAAC0494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9A194F8-8A5F-E0FB-1AC2-DC9F9DF6C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Creazione progetto AI </a:t>
            </a:r>
            <a:r>
              <a:rPr lang="it-IT" dirty="0" err="1"/>
              <a:t>Foundry</a:t>
            </a:r>
            <a:endParaRPr lang="it-IT" dirty="0"/>
          </a:p>
        </p:txBody>
      </p:sp>
      <p:pic>
        <p:nvPicPr>
          <p:cNvPr id="3" name="Immagine 2" descr="Immagine che contiene testo, schermata, software, multimediale&#10;&#10;Il contenuto generato dall'IA potrebbe non essere corretto.">
            <a:extLst>
              <a:ext uri="{FF2B5EF4-FFF2-40B4-BE49-F238E27FC236}">
                <a16:creationId xmlns:a16="http://schemas.microsoft.com/office/drawing/2014/main" id="{F3A34011-25BC-916F-887A-161C2E72C0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834" y="1087523"/>
            <a:ext cx="4906875" cy="51934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magine 5" descr="Immagine che contiene testo, schermata, software, multimediale&#10;&#10;Il contenuto generato dall'IA potrebbe non essere corretto.">
            <a:extLst>
              <a:ext uri="{FF2B5EF4-FFF2-40B4-BE49-F238E27FC236}">
                <a16:creationId xmlns:a16="http://schemas.microsoft.com/office/drawing/2014/main" id="{F10CEB17-2783-F21C-91B5-85F047BD9D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1012" y="1364972"/>
            <a:ext cx="4569150" cy="44256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709254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30061-CA60-259D-A11D-5BE989159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037DE3E4-B119-7EF3-3014-2658D3812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Creazione progetto AI </a:t>
            </a:r>
            <a:r>
              <a:rPr lang="it-IT" dirty="0" err="1"/>
              <a:t>Foundry</a:t>
            </a:r>
            <a:endParaRPr lang="it-IT" dirty="0"/>
          </a:p>
        </p:txBody>
      </p:sp>
      <p:pic>
        <p:nvPicPr>
          <p:cNvPr id="3" name="Immagine 2" descr="Immagine che contiene schermata, testo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78B2103B-010C-AB8C-DDDE-5B9D21D311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788" y="1364974"/>
            <a:ext cx="5979477" cy="45522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magine 5" descr="Immagine che contiene testo, schermata, software, multimediale&#10;&#10;Il contenuto generato dall'IA potrebbe non essere corretto.">
            <a:extLst>
              <a:ext uri="{FF2B5EF4-FFF2-40B4-BE49-F238E27FC236}">
                <a16:creationId xmlns:a16="http://schemas.microsoft.com/office/drawing/2014/main" id="{78BAFF2C-ECED-C592-3FC3-F0EB01378E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1525" y="1060662"/>
            <a:ext cx="5075826" cy="52203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634224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emo Section Title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sz="6000" dirty="0"/>
              <a:t>Demo</a:t>
            </a:r>
            <a:r>
              <a:rPr lang="it-IT" sz="6000" dirty="0"/>
              <a:t> Time!</a:t>
            </a:r>
            <a:br>
              <a:rPr lang="it-IT" sz="6000" dirty="0"/>
            </a:br>
            <a:r>
              <a:rPr lang="it-IT" sz="6000" dirty="0"/>
              <a:t>Quick start!</a:t>
            </a:r>
            <a:endParaRPr sz="60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18D4DF-EA52-FD37-5812-DCBC7DDBC8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BA2ADAB1-0EE8-F3F6-CEB9-CD7AC0D73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4"/>
            <a:ext cx="9755328" cy="49680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1) Possibile utilizzare le proprie risorse: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b="1" dirty="0"/>
              <a:t>Basic Setup:</a:t>
            </a:r>
            <a:r>
              <a:rPr lang="it-IT" dirty="0"/>
              <a:t> Gli agenti creati in un progetto di tipo </a:t>
            </a:r>
            <a:r>
              <a:rPr lang="it-IT" dirty="0" err="1"/>
              <a:t>basic</a:t>
            </a:r>
            <a:r>
              <a:rPr lang="it-IT" dirty="0"/>
              <a:t> utilizzano risorse di ricerca e archiviazione </a:t>
            </a:r>
            <a:r>
              <a:rPr lang="it-IT" dirty="0" err="1"/>
              <a:t>multitenant</a:t>
            </a:r>
            <a:r>
              <a:rPr lang="it-IT" dirty="0"/>
              <a:t> completamente gestite da Microsoft.</a:t>
            </a:r>
          </a:p>
          <a:p>
            <a:pPr marL="0" indent="0">
              <a:buNone/>
            </a:pPr>
            <a:r>
              <a:rPr lang="it-IT" dirty="0"/>
              <a:t>Non si ha visibilità né controllo su queste risorse Azure sottostanti. 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b="1" dirty="0"/>
              <a:t>Standard Setup: </a:t>
            </a:r>
            <a:r>
              <a:rPr lang="it-IT" dirty="0"/>
              <a:t>Gli agenti creati in un progetto di tipo standard utilizzano risorse di ricerca e archiviazione single-</a:t>
            </a:r>
            <a:r>
              <a:rPr lang="it-IT" dirty="0" err="1"/>
              <a:t>tenant</a:t>
            </a:r>
            <a:r>
              <a:rPr lang="it-IT" dirty="0"/>
              <a:t> di proprietà del cliente.</a:t>
            </a:r>
          </a:p>
          <a:p>
            <a:pPr marL="0" indent="0">
              <a:buNone/>
            </a:pPr>
            <a:br>
              <a:rPr lang="it-IT" dirty="0"/>
            </a:br>
            <a:r>
              <a:rPr lang="it-IT" dirty="0"/>
              <a:t>E’ possibile usare account  già esistenti di servizi AI, account di Azure Storage, account Cosmos DB per </a:t>
            </a:r>
            <a:r>
              <a:rPr lang="it-IT" dirty="0" err="1"/>
              <a:t>NoSQL</a:t>
            </a:r>
            <a:r>
              <a:rPr lang="it-IT" dirty="0"/>
              <a:t> e/o risorse Azure AI </a:t>
            </a:r>
            <a:r>
              <a:rPr lang="it-IT" dirty="0" err="1"/>
              <a:t>Search</a:t>
            </a:r>
            <a:r>
              <a:rPr lang="it-IT" dirty="0"/>
              <a:t>.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57936F65-FC7C-0221-F90E-78DD9F7FA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Feature </a:t>
            </a:r>
            <a:r>
              <a:rPr lang="it-IT" dirty="0" err="1"/>
              <a:t>Enterpise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46348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08710-EF45-7EE2-3659-E37477851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8783DE91-95BA-EF8E-74C9-FAACF9873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4"/>
            <a:ext cx="5667601" cy="49680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2) Content filtering avanzato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3) Virtual Network</a:t>
            </a:r>
          </a:p>
          <a:p>
            <a:pPr marL="0" indent="0">
              <a:buNone/>
            </a:pPr>
            <a:r>
              <a:rPr lang="it-IT" dirty="0"/>
              <a:t>Il servizio </a:t>
            </a:r>
            <a:r>
              <a:rPr lang="it-IT" b="1" dirty="0"/>
              <a:t>Azure AI </a:t>
            </a:r>
            <a:r>
              <a:rPr lang="it-IT" b="1" dirty="0" err="1"/>
              <a:t>Foundry</a:t>
            </a:r>
            <a:r>
              <a:rPr lang="it-IT" b="1" dirty="0"/>
              <a:t> Agent Service</a:t>
            </a:r>
            <a:r>
              <a:rPr lang="it-IT" dirty="0"/>
              <a:t> offre la </a:t>
            </a:r>
            <a:r>
              <a:rPr lang="it-IT" b="1" dirty="0"/>
              <a:t>Configurazione Standard</a:t>
            </a:r>
            <a:r>
              <a:rPr lang="it-IT" dirty="0"/>
              <a:t> con la possibilità di configurare un ambiente di rete privata, permettendoti di utilizzare la tua </a:t>
            </a:r>
            <a:r>
              <a:rPr lang="it-IT" b="1" dirty="0"/>
              <a:t>rete virtuale privata </a:t>
            </a:r>
            <a:br>
              <a:rPr lang="it-IT" b="1" dirty="0"/>
            </a:br>
            <a:r>
              <a:rPr lang="it-IT" b="1" dirty="0"/>
              <a:t>(BYO – </a:t>
            </a:r>
            <a:r>
              <a:rPr lang="it-IT" b="1" dirty="0" err="1"/>
              <a:t>Bring</a:t>
            </a:r>
            <a:r>
              <a:rPr lang="it-IT" b="1" dirty="0"/>
              <a:t> Your </a:t>
            </a:r>
            <a:r>
              <a:rPr lang="it-IT" b="1" dirty="0" err="1"/>
              <a:t>Own</a:t>
            </a:r>
            <a:r>
              <a:rPr lang="it-IT" b="1" dirty="0"/>
              <a:t>)</a:t>
            </a:r>
            <a:r>
              <a:rPr lang="it-IT" dirty="0"/>
              <a:t>.</a:t>
            </a:r>
            <a:br>
              <a:rPr lang="it-IT" dirty="0"/>
            </a:br>
            <a:br>
              <a:rPr lang="it-IT" dirty="0"/>
            </a:br>
            <a:r>
              <a:rPr lang="it-IT" dirty="0"/>
              <a:t>4) </a:t>
            </a:r>
            <a:r>
              <a:rPr lang="it-IT" dirty="0" err="1"/>
              <a:t>Tracings</a:t>
            </a:r>
            <a:r>
              <a:rPr lang="it-IT" dirty="0"/>
              <a:t> (Preview) 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7D376F65-76B1-FCB6-145C-264724669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Feature </a:t>
            </a:r>
            <a:r>
              <a:rPr lang="it-IT" dirty="0" err="1"/>
              <a:t>Enterpise</a:t>
            </a:r>
            <a:endParaRPr lang="it-IT" dirty="0"/>
          </a:p>
        </p:txBody>
      </p:sp>
      <p:pic>
        <p:nvPicPr>
          <p:cNvPr id="4" name="Immagine 3" descr="Immagine che contiene testo, schermata, diagramma, Carattere&#10;&#10;Il contenuto generato dall'IA potrebbe non essere corretto.">
            <a:extLst>
              <a:ext uri="{FF2B5EF4-FFF2-40B4-BE49-F238E27FC236}">
                <a16:creationId xmlns:a16="http://schemas.microsoft.com/office/drawing/2014/main" id="{9921328F-9CB4-D4C4-13BD-8C033941B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2435" y="1711060"/>
            <a:ext cx="4388658" cy="384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652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42B1A-37E3-F15F-3FD1-4A21D04D1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4A43B7C3-6D21-A0CB-E5E9-325C7D567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4"/>
            <a:ext cx="9755328" cy="49680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E’ possibile orchestrare più agenti in una logica Multi-Agent:</a:t>
            </a:r>
          </a:p>
          <a:p>
            <a:pPr marL="0" indent="0">
              <a:buNone/>
            </a:pPr>
            <a:endParaRPr lang="it-IT" dirty="0"/>
          </a:p>
          <a:p>
            <a:pPr marL="0" indent="0" algn="ctr">
              <a:buNone/>
            </a:pPr>
            <a:r>
              <a:rPr lang="it-IT" sz="3200" b="1" dirty="0"/>
              <a:t>Monolite vs Microservizi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FC32F94F-0E53-FC12-CD65-F83FA509D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Multi Agent</a:t>
            </a:r>
          </a:p>
        </p:txBody>
      </p:sp>
      <p:pic>
        <p:nvPicPr>
          <p:cNvPr id="4" name="Immagine 3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6C6F23FB-62F2-64D9-C397-DE02802006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637" y="3635793"/>
            <a:ext cx="4260436" cy="10610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Immagine 6" descr="Immagine che contiene testo, schermata, multimediale, software&#10;&#10;Il contenuto generato dall'IA potrebbe non essere corretto.">
            <a:extLst>
              <a:ext uri="{FF2B5EF4-FFF2-40B4-BE49-F238E27FC236}">
                <a16:creationId xmlns:a16="http://schemas.microsoft.com/office/drawing/2014/main" id="{9CF79AA8-B9FE-E155-2A7D-6E79DC66C9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5869" y="2992906"/>
            <a:ext cx="3724293" cy="34078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30623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F757B-5824-1AF1-8510-D03851F4C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980DD944-33E6-B37A-6408-598A66024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Agent </a:t>
            </a:r>
            <a:r>
              <a:rPr lang="it-IT" dirty="0" err="1"/>
              <a:t>Catalog</a:t>
            </a:r>
            <a:r>
              <a:rPr lang="it-IT" dirty="0"/>
              <a:t> (Preview)</a:t>
            </a:r>
          </a:p>
        </p:txBody>
      </p:sp>
      <p:pic>
        <p:nvPicPr>
          <p:cNvPr id="6" name="Immagine 5" descr="Immagine che contiene testo, software, schermata&#10;&#10;Il contenuto generato dall'IA potrebbe non essere corretto.">
            <a:extLst>
              <a:ext uri="{FF2B5EF4-FFF2-40B4-BE49-F238E27FC236}">
                <a16:creationId xmlns:a16="http://schemas.microsoft.com/office/drawing/2014/main" id="{C29F109C-1439-6B60-AEFD-283EC2D5F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749" y="1046922"/>
            <a:ext cx="10079905" cy="52340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222746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056C5-D2A5-532A-0FC1-AF6D7C85F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emo Section Title">
            <a:extLst>
              <a:ext uri="{FF2B5EF4-FFF2-40B4-BE49-F238E27FC236}">
                <a16:creationId xmlns:a16="http://schemas.microsoft.com/office/drawing/2014/main" id="{560C580E-1654-B7ED-A649-53BA000072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sz="6000" dirty="0"/>
              <a:t>Demo</a:t>
            </a:r>
            <a:r>
              <a:rPr lang="it-IT" sz="6000" dirty="0"/>
              <a:t> Time!</a:t>
            </a:r>
            <a:br>
              <a:rPr lang="it-IT" sz="6000" dirty="0"/>
            </a:br>
            <a:r>
              <a:rPr lang="it-IT" sz="6000"/>
              <a:t>Altri </a:t>
            </a:r>
            <a:r>
              <a:rPr lang="it-IT" sz="6000" dirty="0"/>
              <a:t>esempi!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34299879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Questions Section Title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Questions &amp; Discussion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ponsor Section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Event Sponsors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QR Code for voting on Oltre i chatbot: agenti AI autonomi con Azure AI Agent Service" descr="voteQr.png"/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3500" b="3500"/>
          <a:stretch>
            <a:fillRect/>
          </a:stretch>
        </p:blipFill>
        <p:spPr/>
      </p:pic>
      <p:sp>
        <p:nvSpPr>
          <p:cNvPr id="3" name="Voting Call to Action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Please Vote for This Session</a:t>
            </a:r>
          </a:p>
        </p:txBody>
      </p:sp>
      <p:sp>
        <p:nvSpPr>
          <p:cNvPr id="4" name="Hidden Vote Slide Title"/>
          <p:cNvSpPr txBox="1"/>
          <p:nvPr/>
        </p:nvSpPr>
        <p:spPr>
          <a:xfrm>
            <a:off x="-9144000" y="-914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>
                <a:solidFill>
                  <a:srgbClr val="000000"/>
                </a:solidFill>
              </a:defRPr>
            </a:pPr>
            <a:r>
              <a:t>Vote for Session - Oltre i chatbot: agenti AI autonomi con Azure AI Agent Service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97B9CC-1B9D-879F-25DF-960C12BBD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E2422965-8ECF-2060-4CAD-CBA96F417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Cosa sono gli Agenti e perché usarli</a:t>
            </a:r>
          </a:p>
          <a:p>
            <a:r>
              <a:rPr lang="it-IT" dirty="0"/>
              <a:t>Sviluppo di Agenti nel mondo Microsoft</a:t>
            </a:r>
          </a:p>
          <a:p>
            <a:r>
              <a:rPr lang="it-IT" b="1" dirty="0"/>
              <a:t>Azure AI </a:t>
            </a:r>
            <a:r>
              <a:rPr lang="it-IT" b="1" dirty="0" err="1"/>
              <a:t>Foundry</a:t>
            </a:r>
            <a:r>
              <a:rPr lang="it-IT" b="1" dirty="0"/>
              <a:t> Agent Service </a:t>
            </a:r>
          </a:p>
          <a:p>
            <a:r>
              <a:rPr lang="it-IT" dirty="0"/>
              <a:t>Models, Knowledges, Tools</a:t>
            </a:r>
          </a:p>
          <a:p>
            <a:r>
              <a:rPr lang="it-IT" dirty="0" err="1"/>
              <a:t>Thread</a:t>
            </a:r>
            <a:r>
              <a:rPr lang="it-IT" dirty="0"/>
              <a:t>, </a:t>
            </a:r>
            <a:r>
              <a:rPr lang="it-IT" dirty="0" err="1"/>
              <a:t>Runs</a:t>
            </a:r>
            <a:r>
              <a:rPr lang="it-IT" dirty="0"/>
              <a:t> , </a:t>
            </a:r>
            <a:r>
              <a:rPr lang="it-IT" dirty="0" err="1"/>
              <a:t>Messages</a:t>
            </a:r>
            <a:endParaRPr lang="it-IT" dirty="0"/>
          </a:p>
          <a:p>
            <a:r>
              <a:rPr lang="it-IT" dirty="0"/>
              <a:t>Enterprise features</a:t>
            </a:r>
          </a:p>
          <a:p>
            <a:r>
              <a:rPr lang="it-IT" dirty="0"/>
              <a:t>Multi Agent</a:t>
            </a:r>
          </a:p>
          <a:p>
            <a:r>
              <a:rPr lang="it-IT" dirty="0"/>
              <a:t>Agent </a:t>
            </a:r>
            <a:r>
              <a:rPr lang="it-IT" dirty="0" err="1"/>
              <a:t>Catalog</a:t>
            </a:r>
            <a:endParaRPr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00AC4AE6-6C60-4373-183D-E5C07D9DC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it-IT"/>
          </a:p>
        </p:txBody>
      </p:sp>
      <p:pic>
        <p:nvPicPr>
          <p:cNvPr id="4" name="Immagine 3" descr="Immagine che contiene testo, schermata, Blu elettrico, Carattere&#10;&#10;Il contenuto generato dall'IA potrebbe non essere corretto.">
            <a:extLst>
              <a:ext uri="{FF2B5EF4-FFF2-40B4-BE49-F238E27FC236}">
                <a16:creationId xmlns:a16="http://schemas.microsoft.com/office/drawing/2014/main" id="{D6B57822-42C5-0BBA-F04A-5AE4B9606B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862" y="2027583"/>
            <a:ext cx="4075689" cy="40756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42157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577E8-B9F9-A67B-0FDB-454DC8E22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52E7B634-E1AC-E037-F5FF-8219124D2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834" y="1132692"/>
            <a:ext cx="6689176" cy="45243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147828B-C069-77BE-6BB0-1FE434B6F432}"/>
              </a:ext>
            </a:extLst>
          </p:cNvPr>
          <p:cNvSpPr txBox="1"/>
          <p:nvPr/>
        </p:nvSpPr>
        <p:spPr>
          <a:xfrm>
            <a:off x="4030027" y="5849351"/>
            <a:ext cx="1738789" cy="369332"/>
          </a:xfrm>
          <a:prstGeom prst="rect">
            <a:avLst/>
          </a:prstGeom>
        </p:spPr>
        <p:txBody>
          <a:bodyPr wrap="square" lIns="0" tIns="0" rIns="0" bIns="0" rtlCol="0" anchor="t" anchorCtr="0">
            <a:spAutoFit/>
          </a:bodyPr>
          <a:lstStyle/>
          <a:p>
            <a:pPr algn="ctr"/>
            <a:r>
              <a:rPr lang="it-IT" sz="2400" dirty="0">
                <a:solidFill>
                  <a:srgbClr val="0B78BD"/>
                </a:solidFill>
              </a:rPr>
              <a:t>CES 2025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8138D67-C2CE-8F06-4AD5-823867FAD63A}"/>
              </a:ext>
            </a:extLst>
          </p:cNvPr>
          <p:cNvSpPr txBox="1"/>
          <p:nvPr/>
        </p:nvSpPr>
        <p:spPr>
          <a:xfrm>
            <a:off x="8344004" y="1286579"/>
            <a:ext cx="3108928" cy="421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With </a:t>
            </a:r>
            <a:r>
              <a:rPr lang="it-IT" sz="2000" b="0" i="0" dirty="0" err="1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perception</a:t>
            </a: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AI, </a:t>
            </a:r>
            <a:b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sz="2000" b="0" i="0" dirty="0" err="1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2000" b="0" i="0" dirty="0" err="1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now</a:t>
            </a: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can </a:t>
            </a:r>
            <a:r>
              <a:rPr lang="it-IT" sz="2000" b="0" i="0" dirty="0" err="1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understand</a:t>
            </a: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images and words and sounds. </a:t>
            </a:r>
            <a:b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With generative AI, </a:t>
            </a:r>
            <a:b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sz="2000" b="0" i="0" dirty="0" err="1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can generate images and text and sounds. </a:t>
            </a:r>
            <a:b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it-IT" sz="2000" b="0" i="0" dirty="0" err="1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now</a:t>
            </a: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it-IT" sz="2000" b="0" i="0" dirty="0" err="1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agentic</a:t>
            </a: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AI, </a:t>
            </a:r>
            <a:b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sz="2000" b="0" i="0" dirty="0" err="1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AIs</a:t>
            </a: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2000" b="0" i="0" dirty="0" err="1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that</a:t>
            </a: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can </a:t>
            </a:r>
            <a:b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sz="2000" b="0" i="0" dirty="0" err="1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perceive</a:t>
            </a: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it-IT" sz="2000" b="0" i="0" dirty="0" err="1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reason</a:t>
            </a: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plan, </a:t>
            </a:r>
            <a:b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sz="2000" b="0" i="0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it-IT" sz="2800" b="1" i="0" u="sng" dirty="0">
                <a:solidFill>
                  <a:srgbClr val="0B78BD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act!</a:t>
            </a:r>
            <a:endParaRPr lang="it-IT" sz="2000" b="1" u="sng" dirty="0">
              <a:solidFill>
                <a:srgbClr val="0B78BD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Main Session Title">
            <a:extLst>
              <a:ext uri="{FF2B5EF4-FFF2-40B4-BE49-F238E27FC236}">
                <a16:creationId xmlns:a16="http://schemas.microsoft.com/office/drawing/2014/main" id="{1ED70518-907B-CF32-0510-56EA13581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834" y="303955"/>
            <a:ext cx="9755328" cy="636393"/>
          </a:xfrm>
        </p:spPr>
        <p:txBody>
          <a:bodyPr>
            <a:normAutofit fontScale="90000"/>
          </a:bodyPr>
          <a:lstStyle/>
          <a:p>
            <a:r>
              <a:rPr lang="it-IT" dirty="0"/>
              <a:t>Evoluzione AI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9917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F09142-FEBA-CD34-C608-F122B1CBC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Session Title">
            <a:extLst>
              <a:ext uri="{FF2B5EF4-FFF2-40B4-BE49-F238E27FC236}">
                <a16:creationId xmlns:a16="http://schemas.microsoft.com/office/drawing/2014/main" id="{2199A492-8A2C-913E-CC86-8F8221E55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Gli LLM da soli non bastano?</a:t>
            </a:r>
            <a:endParaRPr dirty="0"/>
          </a:p>
        </p:txBody>
      </p:sp>
      <p:sp>
        <p:nvSpPr>
          <p:cNvPr id="3" name="Detailed Speaker Information">
            <a:extLst>
              <a:ext uri="{FF2B5EF4-FFF2-40B4-BE49-F238E27FC236}">
                <a16:creationId xmlns:a16="http://schemas.microsoft.com/office/drawing/2014/main" id="{C4B0718C-3AA3-847B-A466-8D83A2D4D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834" y="1432766"/>
            <a:ext cx="7151844" cy="1859710"/>
          </a:xfrm>
        </p:spPr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  <a:defRPr sz="1600" b="1">
                <a:latin typeface="Segoe UI"/>
              </a:defRPr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🧩 Problema: i limiti dei LLM standalone (chatbot)</a:t>
            </a:r>
          </a:p>
          <a:p>
            <a:pPr>
              <a:spcAft>
                <a:spcPts val="600"/>
              </a:spcAft>
              <a:buFontTx/>
              <a:buChar char="-"/>
              <a:defRPr sz="1600">
                <a:latin typeface="Segoe UI"/>
              </a:defRPr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Non hanno memoria. </a:t>
            </a:r>
          </a:p>
          <a:p>
            <a:pPr>
              <a:spcAft>
                <a:spcPts val="600"/>
              </a:spcAft>
              <a:buFontTx/>
              <a:buChar char="-"/>
              <a:defRPr sz="1600">
                <a:latin typeface="Segoe UI"/>
              </a:defRPr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Non possono agire sul «mondo reale» senza supporto.</a:t>
            </a:r>
          </a:p>
          <a:p>
            <a:pPr>
              <a:spcAft>
                <a:spcPts val="600"/>
              </a:spcAft>
              <a:buFontTx/>
              <a:buChar char="-"/>
              <a:defRPr sz="1600">
                <a:latin typeface="Segoe UI"/>
              </a:defRPr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Ogni chiamata è isolata e richiede prompt engineering manuale.</a:t>
            </a:r>
          </a:p>
        </p:txBody>
      </p:sp>
      <p:pic>
        <p:nvPicPr>
          <p:cNvPr id="6" name="Immagine 5" descr="Immagine che contiene testo, schermata, diagramma, linea&#10;&#10;Il contenuto generato dall'IA potrebbe non essere corretto.">
            <a:extLst>
              <a:ext uri="{FF2B5EF4-FFF2-40B4-BE49-F238E27FC236}">
                <a16:creationId xmlns:a16="http://schemas.microsoft.com/office/drawing/2014/main" id="{69AD914B-26C1-E4A7-73DE-DC23291F75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8591" y="3292475"/>
            <a:ext cx="6552260" cy="317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510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CCA69A-8018-8E42-5BD6-1C637FA22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 descr="Immagine che contiene testo, calligrafia, Carattere, schizzo&#10;&#10;Il contenuto generato dall'IA potrebbe non essere corretto.">
            <a:extLst>
              <a:ext uri="{FF2B5EF4-FFF2-40B4-BE49-F238E27FC236}">
                <a16:creationId xmlns:a16="http://schemas.microsoft.com/office/drawing/2014/main" id="{D5AE3E17-309F-F507-453F-930159761B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351" y="1306512"/>
            <a:ext cx="10129330" cy="4751387"/>
          </a:xfrm>
        </p:spPr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0BC9847B-8B2E-CCDB-BE15-9CE8C7DBE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Evoluzione AI</a:t>
            </a:r>
          </a:p>
        </p:txBody>
      </p:sp>
    </p:spTree>
    <p:extLst>
      <p:ext uri="{BB962C8B-B14F-4D97-AF65-F5344CB8AC3E}">
        <p14:creationId xmlns:p14="http://schemas.microsoft.com/office/powerpoint/2010/main" val="1767146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6C638D-39BA-3DBF-D2AE-DCD56FE65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Session Title">
            <a:extLst>
              <a:ext uri="{FF2B5EF4-FFF2-40B4-BE49-F238E27FC236}">
                <a16:creationId xmlns:a16="http://schemas.microsoft.com/office/drawing/2014/main" id="{0C7E77B6-E4F4-3256-1EBF-1D1AF031C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Analogia sulla guida</a:t>
            </a:r>
            <a:endParaRPr dirty="0"/>
          </a:p>
        </p:txBody>
      </p:sp>
      <p:pic>
        <p:nvPicPr>
          <p:cNvPr id="3" name="Segnaposto contenuto 2">
            <a:extLst>
              <a:ext uri="{FF2B5EF4-FFF2-40B4-BE49-F238E27FC236}">
                <a16:creationId xmlns:a16="http://schemas.microsoft.com/office/drawing/2014/main" id="{4642938D-F70C-7C8D-770C-0378E08DF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54834" y="2500912"/>
            <a:ext cx="2462696" cy="24626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15A8B74-7352-D879-6B13-86C31779DB05}"/>
              </a:ext>
            </a:extLst>
          </p:cNvPr>
          <p:cNvSpPr txBox="1"/>
          <p:nvPr/>
        </p:nvSpPr>
        <p:spPr>
          <a:xfrm>
            <a:off x="2054088" y="5251532"/>
            <a:ext cx="113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>
                <a:solidFill>
                  <a:schemeClr val="accent1"/>
                </a:solidFill>
              </a:rPr>
              <a:t>Manuale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58DC5FC-FCC4-A13F-49C0-19A698E93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7530" y="2456302"/>
            <a:ext cx="3694044" cy="2462696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D301413-397C-9FD9-F2D1-6E23FB145453}"/>
              </a:ext>
            </a:extLst>
          </p:cNvPr>
          <p:cNvSpPr txBox="1"/>
          <p:nvPr/>
        </p:nvSpPr>
        <p:spPr>
          <a:xfrm>
            <a:off x="5045641" y="5220842"/>
            <a:ext cx="16378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b="1" dirty="0">
                <a:solidFill>
                  <a:schemeClr val="accent1"/>
                </a:solidFill>
              </a:rPr>
              <a:t>Generative AI</a:t>
            </a:r>
            <a:br>
              <a:rPr lang="it-IT" sz="2000" b="1" dirty="0">
                <a:solidFill>
                  <a:schemeClr val="accent1"/>
                </a:solidFill>
              </a:rPr>
            </a:br>
            <a:r>
              <a:rPr lang="it-IT" sz="2000" b="1" dirty="0">
                <a:solidFill>
                  <a:schemeClr val="accent1"/>
                </a:solidFill>
              </a:rPr>
              <a:t>(LLM)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618A91B-1777-6DF8-58F8-C698E954B0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3306" y="2642317"/>
            <a:ext cx="3846856" cy="21798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7A641C5-C557-AB82-45B7-C17750C5816F}"/>
              </a:ext>
            </a:extLst>
          </p:cNvPr>
          <p:cNvSpPr txBox="1"/>
          <p:nvPr/>
        </p:nvSpPr>
        <p:spPr>
          <a:xfrm>
            <a:off x="8953762" y="5251531"/>
            <a:ext cx="8752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>
                <a:solidFill>
                  <a:schemeClr val="accent1"/>
                </a:solidFill>
              </a:rPr>
              <a:t>Agenti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EB47E66-4AEA-7F9C-0143-B37383F58C50}"/>
              </a:ext>
            </a:extLst>
          </p:cNvPr>
          <p:cNvSpPr txBox="1"/>
          <p:nvPr/>
        </p:nvSpPr>
        <p:spPr>
          <a:xfrm>
            <a:off x="1554834" y="1320520"/>
            <a:ext cx="5085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i="1" dirty="0"/>
              <a:t>Devo andare in macchina a Via del Corso, 25…..</a:t>
            </a:r>
          </a:p>
        </p:txBody>
      </p:sp>
    </p:spTree>
    <p:extLst>
      <p:ext uri="{BB962C8B-B14F-4D97-AF65-F5344CB8AC3E}">
        <p14:creationId xmlns:p14="http://schemas.microsoft.com/office/powerpoint/2010/main" val="3926197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Session Title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Cosa è un AI agent?</a:t>
            </a:r>
            <a:endParaRPr dirty="0"/>
          </a:p>
        </p:txBody>
      </p:sp>
      <p:sp>
        <p:nvSpPr>
          <p:cNvPr id="3" name="Detailed Speaker Information"/>
          <p:cNvSpPr>
            <a:spLocks noGrp="1"/>
          </p:cNvSpPr>
          <p:nvPr>
            <p:ph idx="1"/>
          </p:nvPr>
        </p:nvSpPr>
        <p:spPr>
          <a:xfrm>
            <a:off x="1554834" y="1111674"/>
            <a:ext cx="9755328" cy="1626524"/>
          </a:xfrm>
        </p:spPr>
        <p:txBody>
          <a:bodyPr/>
          <a:lstStyle/>
          <a:p>
            <a:pPr marL="0" indent="0" algn="just">
              <a:buNone/>
            </a:pPr>
            <a:r>
              <a:rPr lang="it-IT" dirty="0"/>
              <a:t>Un agente AI è un'entità software alimentata da un modello generativo, progettata per perseguire obiettivi specifici in autonomia, combinando ragionamento, accesso a strumenti esterni, memoria e capacità di eseguire azioni nel mondo reale.</a:t>
            </a:r>
          </a:p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D9A6B0F-232C-2831-1E45-76F2ADE63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764" y="2475518"/>
            <a:ext cx="9153468" cy="380547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Dem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Dem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6131E5EFD16140B6B7F4892B3B1EDF" ma:contentTypeVersion="13" ma:contentTypeDescription="Create a new document." ma:contentTypeScope="" ma:versionID="145255e663cdc3e6e9cba0ee678cd235">
  <xsd:schema xmlns:xsd="http://www.w3.org/2001/XMLSchema" xmlns:xs="http://www.w3.org/2001/XMLSchema" xmlns:p="http://schemas.microsoft.com/office/2006/metadata/properties" xmlns:ns2="d8121912-130d-4688-8a96-8cf2c237709c" xmlns:ns3="cef5da91-0831-42fa-860c-d84acea2b669" targetNamespace="http://schemas.microsoft.com/office/2006/metadata/properties" ma:root="true" ma:fieldsID="871e515fac4f99d2d7b2b65d09122d2d" ns2:_="" ns3:_="">
    <xsd:import namespace="d8121912-130d-4688-8a96-8cf2c237709c"/>
    <xsd:import namespace="cef5da91-0831-42fa-860c-d84acea2b66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121912-130d-4688-8a96-8cf2c23770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cb3eaf0a-ec7c-4c5b-b578-2d5a923ed7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f5da91-0831-42fa-860c-d84acea2b669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f9dfd23f-fefb-4f7f-bb4d-3c7d3fc8a426}" ma:internalName="TaxCatchAll" ma:showField="CatchAllData" ma:web="cef5da91-0831-42fa-860c-d84acea2b66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ef5da91-0831-42fa-860c-d84acea2b669" xsi:nil="true"/>
    <lcf76f155ced4ddcb4097134ff3c332f xmlns="d8121912-130d-4688-8a96-8cf2c237709c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4A8BFCE-5DAA-4E65-8EC3-6DC152FDE6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4C39F61-AE88-4A0E-8708-386C046BEC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8121912-130d-4688-8a96-8cf2c237709c"/>
    <ds:schemaRef ds:uri="cef5da91-0831-42fa-860c-d84acea2b6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22C31F1-2B60-498B-97F0-D1FDB6AF853A}">
  <ds:schemaRefs>
    <ds:schemaRef ds:uri="http://schemas.microsoft.com/office/2006/metadata/properties"/>
    <ds:schemaRef ds:uri="http://schemas.microsoft.com/office/infopath/2007/PartnerControls"/>
    <ds:schemaRef ds:uri="cef5da91-0831-42fa-860c-d84acea2b669"/>
    <ds:schemaRef ds:uri="d8121912-130d-4688-8a96-8cf2c237709c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14101</TotalTime>
  <Words>1368</Words>
  <Application>Microsoft Macintosh PowerPoint</Application>
  <PresentationFormat>Personalizzato</PresentationFormat>
  <Paragraphs>153</Paragraphs>
  <Slides>30</Slides>
  <Notes>30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6</vt:i4>
      </vt:variant>
      <vt:variant>
        <vt:lpstr>Titoli diapositive</vt:lpstr>
      </vt:variant>
      <vt:variant>
        <vt:i4>30</vt:i4>
      </vt:variant>
    </vt:vector>
  </HeadingPairs>
  <TitlesOfParts>
    <vt:vector size="40" baseType="lpstr">
      <vt:lpstr>Aptos</vt:lpstr>
      <vt:lpstr>Arial</vt:lpstr>
      <vt:lpstr>Calibri</vt:lpstr>
      <vt:lpstr>Segoe UI</vt:lpstr>
      <vt:lpstr>1_Demo</vt:lpstr>
      <vt:lpstr>1_Tema di Office</vt:lpstr>
      <vt:lpstr>4_Tema di Office</vt:lpstr>
      <vt:lpstr>3_Tema di Office</vt:lpstr>
      <vt:lpstr>2_Tema di Office</vt:lpstr>
      <vt:lpstr>Demo</vt:lpstr>
      <vt:lpstr>Session Banner - Oltre i chatbot: agenti AI autonomi con Azure AI Agent Service</vt:lpstr>
      <vt:lpstr>Oltre i chatbot:  agenti AI autonomi con  Azure AI Agent Service  Azure AI Foundry Agent Service</vt:lpstr>
      <vt:lpstr>Event Sponsors</vt:lpstr>
      <vt:lpstr>Presentazione standard di PowerPoint</vt:lpstr>
      <vt:lpstr>Evoluzione AI</vt:lpstr>
      <vt:lpstr>Gli LLM da soli non bastano?</vt:lpstr>
      <vt:lpstr>Evoluzione AI</vt:lpstr>
      <vt:lpstr>Analogia sulla guida</vt:lpstr>
      <vt:lpstr>Cosa è un AI agent?</vt:lpstr>
      <vt:lpstr>Come sviluppiamo degli agenti?</vt:lpstr>
      <vt:lpstr>Azure AI Foundry Agent Service</vt:lpstr>
      <vt:lpstr>Azure AI Foundry Agent Service</vt:lpstr>
      <vt:lpstr>Azure AI Foundry Agent Service</vt:lpstr>
      <vt:lpstr>Componenti di un agente</vt:lpstr>
      <vt:lpstr>Modelli supportati</vt:lpstr>
      <vt:lpstr>Knowledge tools</vt:lpstr>
      <vt:lpstr>Action tools</vt:lpstr>
      <vt:lpstr>Concetti base: Threads, Runs, Messages</vt:lpstr>
      <vt:lpstr>Quick start</vt:lpstr>
      <vt:lpstr>Creazione progetto AI Foundry</vt:lpstr>
      <vt:lpstr>Creazione progetto AI Foundry</vt:lpstr>
      <vt:lpstr>Creazione progetto AI Foundry</vt:lpstr>
      <vt:lpstr>Demo Time! Quick start!</vt:lpstr>
      <vt:lpstr>Feature Enterpise</vt:lpstr>
      <vt:lpstr>Feature Enterpise</vt:lpstr>
      <vt:lpstr>Multi Agent</vt:lpstr>
      <vt:lpstr>Agent Catalog (Preview)</vt:lpstr>
      <vt:lpstr>Demo Time! Altri esempi!</vt:lpstr>
      <vt:lpstr>Questions &amp; Discussion</vt:lpstr>
      <vt:lpstr>Please Vote for This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for Oltre i chatbot: agenti AI autonomi con Azure AI Agent Service</dc:title>
  <dc:subject>Conference session: Oltre i chatbot: agenti AI autonomi con Azure AI Agent Service</dc:subject>
  <dc:creator>Congiu Luca</dc:creator>
  <cp:lastModifiedBy>Maurizio Moriconi</cp:lastModifiedBy>
  <cp:revision>97</cp:revision>
  <cp:lastPrinted>2025-06-18T08:18:14Z</cp:lastPrinted>
  <dcterms:created xsi:type="dcterms:W3CDTF">2019-05-12T19:24:58Z</dcterms:created>
  <dcterms:modified xsi:type="dcterms:W3CDTF">2025-06-20T07:29:25Z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0x010100FD6131E5EFD16140B6B7F4892B3B1EDF</vt:lpwstr>
  </property>
</Properties>
</file>

<file path=docProps/thumbnail.jpeg>
</file>